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81" r:id="rId2"/>
    <p:sldId id="262" r:id="rId3"/>
    <p:sldId id="349" r:id="rId4"/>
    <p:sldId id="355" r:id="rId5"/>
    <p:sldId id="382" r:id="rId6"/>
    <p:sldId id="385" r:id="rId7"/>
    <p:sldId id="430" r:id="rId8"/>
    <p:sldId id="389" r:id="rId9"/>
    <p:sldId id="433" r:id="rId10"/>
    <p:sldId id="390" r:id="rId11"/>
    <p:sldId id="401" r:id="rId12"/>
    <p:sldId id="400" r:id="rId13"/>
    <p:sldId id="402" r:id="rId14"/>
    <p:sldId id="421" r:id="rId15"/>
    <p:sldId id="432" r:id="rId16"/>
    <p:sldId id="434" r:id="rId17"/>
    <p:sldId id="391" r:id="rId18"/>
    <p:sldId id="414" r:id="rId19"/>
    <p:sldId id="392" r:id="rId20"/>
    <p:sldId id="424" r:id="rId21"/>
    <p:sldId id="410" r:id="rId22"/>
    <p:sldId id="415" r:id="rId23"/>
    <p:sldId id="425" r:id="rId24"/>
    <p:sldId id="403" r:id="rId25"/>
    <p:sldId id="429" r:id="rId26"/>
    <p:sldId id="426" r:id="rId27"/>
    <p:sldId id="435" r:id="rId28"/>
    <p:sldId id="436" r:id="rId29"/>
    <p:sldId id="437" r:id="rId30"/>
    <p:sldId id="393" r:id="rId31"/>
    <p:sldId id="431" r:id="rId32"/>
    <p:sldId id="394" r:id="rId33"/>
    <p:sldId id="438" r:id="rId34"/>
    <p:sldId id="439" r:id="rId35"/>
    <p:sldId id="395" r:id="rId36"/>
    <p:sldId id="396" r:id="rId37"/>
    <p:sldId id="397" r:id="rId38"/>
    <p:sldId id="398" r:id="rId39"/>
    <p:sldId id="379" r:id="rId40"/>
  </p:sldIdLst>
  <p:sldSz cx="9144000" cy="6858000" type="screen4x3"/>
  <p:notesSz cx="6797675" cy="9931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EFF6A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4052" autoAdjust="0"/>
    <p:restoredTop sz="93826" autoAdjust="0"/>
  </p:normalViewPr>
  <p:slideViewPr>
    <p:cSldViewPr>
      <p:cViewPr varScale="1">
        <p:scale>
          <a:sx n="108" d="100"/>
          <a:sy n="108" d="100"/>
        </p:scale>
        <p:origin x="132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13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1878" y="-90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570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570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68D0983A-4C7E-4B5F-A9C8-EE23FDF89C7B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5659" cy="496570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3107"/>
            <a:ext cx="2945659" cy="496570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8C67875F-7694-4913-B8F7-8A053F074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570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570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92E777A7-DE69-47D5-84DF-581133C52885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5" tIns="45638" rIns="91275" bIns="456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7416"/>
            <a:ext cx="5438140" cy="4469130"/>
          </a:xfrm>
          <a:prstGeom prst="rect">
            <a:avLst/>
          </a:prstGeom>
        </p:spPr>
        <p:txBody>
          <a:bodyPr vert="horz" lIns="91275" tIns="45638" rIns="91275" bIns="4563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5659" cy="496570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3107"/>
            <a:ext cx="2945659" cy="496570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4007B0E0-4C4E-4FD1-8222-3D377BD43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7B0E0-4C4E-4FD1-8222-3D377BD4306E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7B0E0-4C4E-4FD1-8222-3D377BD4306E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0A4B0-8BB9-425D-910A-401E390D7C87}" type="datetimeFigureOut">
              <a:rPr lang="ru-RU" smtClean="0"/>
              <a:pPr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hyperlink" Target="http://karkas52.ru/uploads/img/1353757738_news_1663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3116"/>
            <a:ext cx="8296279" cy="321471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ОТЧЕТ</a:t>
            </a: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   администрации </a:t>
            </a: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муниципального образования </a:t>
            </a: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Андреевское сельское поселение </a:t>
            </a: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по итогам работы 2022 года</a:t>
            </a:r>
            <a:r>
              <a:rPr lang="ru-RU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14290"/>
            <a:ext cx="1224136" cy="167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14612" y="5786454"/>
            <a:ext cx="3065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 Black"/>
              </a:rPr>
              <a:t>17.02.2023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Black"/>
              </a:rPr>
              <a:t>года </a:t>
            </a:r>
          </a:p>
        </p:txBody>
      </p:sp>
    </p:spTree>
    <p:extLst>
      <p:ext uri="{BB962C8B-B14F-4D97-AF65-F5344CB8AC3E}">
        <p14:creationId xmlns:p14="http://schemas.microsoft.com/office/powerpoint/2010/main" val="5652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Объем первоначальных расходов бюджета муниципального образования Андреевское сельское поселение на 2022 год запланирован </a:t>
            </a:r>
            <a:r>
              <a:rPr lang="ru-RU" b="1" dirty="0" smtClean="0"/>
              <a:t>в сумме 29 330,0 тыс.рублей. </a:t>
            </a:r>
            <a:r>
              <a:rPr lang="ru-RU" dirty="0" smtClean="0"/>
              <a:t>В результате внесения изменений и дополнений от 23.03.2022г. № 25/9, 24.05.2022г. № 32/11, 12.07.2022г. № 38/13, 14.09.2022г. № 46/15, 26.10.2022г. № 48/16, 16.11.2022г. № 49/17, 28.12.2022г. № 57/21 план увеличен на </a:t>
            </a:r>
            <a:r>
              <a:rPr lang="ru-RU" b="1" dirty="0" smtClean="0"/>
              <a:t>34,3 % и составил 39 391,2 тыс.рублей</a:t>
            </a:r>
            <a:r>
              <a:rPr lang="ru-RU" dirty="0" smtClean="0"/>
              <a:t>,  фактическое исполнение за 2022 год составило </a:t>
            </a:r>
            <a:r>
              <a:rPr lang="ru-RU" b="1" dirty="0" smtClean="0"/>
              <a:t>37 423,5 тыс. рублей</a:t>
            </a:r>
            <a:r>
              <a:rPr lang="ru-RU" dirty="0" smtClean="0"/>
              <a:t>, или 95,0 % от плана на год.</a:t>
            </a:r>
          </a:p>
          <a:p>
            <a:pPr algn="just"/>
            <a:r>
              <a:rPr lang="ru-RU" dirty="0" smtClean="0">
                <a:cs typeface="Times New Roman" pitchFamily="18" charset="0"/>
              </a:rPr>
              <a:t>В отчетном финансовом году расходы бюджета осуществлялись в рамках </a:t>
            </a:r>
            <a:r>
              <a:rPr lang="ru-RU" b="1" dirty="0" smtClean="0">
                <a:cs typeface="Times New Roman" pitchFamily="18" charset="0"/>
              </a:rPr>
              <a:t>6 муниципальных целевых программ </a:t>
            </a:r>
            <a:r>
              <a:rPr lang="ru-RU" dirty="0" smtClean="0">
                <a:cs typeface="Times New Roman" pitchFamily="18" charset="0"/>
              </a:rPr>
              <a:t>и </a:t>
            </a:r>
            <a:r>
              <a:rPr lang="ru-RU" dirty="0" err="1" smtClean="0">
                <a:cs typeface="Times New Roman" pitchFamily="18" charset="0"/>
              </a:rPr>
              <a:t>непрограммных</a:t>
            </a:r>
            <a:r>
              <a:rPr lang="ru-RU" dirty="0" smtClean="0">
                <a:cs typeface="Times New Roman" pitchFamily="18" charset="0"/>
              </a:rPr>
              <a:t> расходов органов исполнительной власти.</a:t>
            </a:r>
          </a:p>
          <a:p>
            <a:r>
              <a:rPr lang="ru-RU" dirty="0" smtClean="0"/>
              <a:t>Фактический объем финансирования муниципальных программ муниципального образования Андреевское сельское поселение составил </a:t>
            </a:r>
            <a:r>
              <a:rPr lang="ru-RU" b="1" dirty="0" smtClean="0"/>
              <a:t>19 424,2 тыс.рублей</a:t>
            </a:r>
            <a:r>
              <a:rPr lang="ru-RU" dirty="0" smtClean="0"/>
              <a:t> (</a:t>
            </a:r>
            <a:r>
              <a:rPr lang="ru-RU" b="1" dirty="0" smtClean="0"/>
              <a:t>51,9 % </a:t>
            </a:r>
            <a:r>
              <a:rPr lang="ru-RU" dirty="0" smtClean="0"/>
              <a:t>от общего объема расходов бюджета).</a:t>
            </a:r>
          </a:p>
          <a:p>
            <a:r>
              <a:rPr lang="ru-RU" dirty="0" smtClean="0"/>
              <a:t>Расходы бюджета муниципального образования за отчетный год в области жилищно-коммунального хозяйства составили в сумме </a:t>
            </a:r>
            <a:r>
              <a:rPr lang="ru-RU" b="1" dirty="0" smtClean="0"/>
              <a:t>12 477,9 тыс.рублей </a:t>
            </a:r>
            <a:r>
              <a:rPr lang="ru-RU" dirty="0" smtClean="0"/>
              <a:t>(</a:t>
            </a:r>
            <a:r>
              <a:rPr lang="ru-RU" b="1" dirty="0" smtClean="0"/>
              <a:t>33,3%</a:t>
            </a:r>
            <a:r>
              <a:rPr lang="ru-RU" dirty="0" smtClean="0"/>
              <a:t>  общих расходов бюджета) на </a:t>
            </a:r>
            <a:r>
              <a:rPr lang="ru-RU" b="1" dirty="0" smtClean="0"/>
              <a:t>0,8% выше </a:t>
            </a:r>
            <a:r>
              <a:rPr lang="ru-RU" dirty="0" smtClean="0"/>
              <a:t>уровня 2021 года.</a:t>
            </a: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Расходы бюджета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60472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sp useBgFill="1">
        <p:nvSpPr>
          <p:cNvPr id="9" name="Заголовок 3"/>
          <p:cNvSpPr txBox="1">
            <a:spLocks/>
          </p:cNvSpPr>
          <p:nvPr/>
        </p:nvSpPr>
        <p:spPr>
          <a:xfrm>
            <a:off x="571472" y="412240"/>
            <a:ext cx="82296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latin typeface="+mj-lt"/>
                <a:ea typeface="+mj-ea"/>
                <a:cs typeface="+mj-cs"/>
              </a:rPr>
              <a:t>МЦП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Пожарная безопасность </a:t>
            </a: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781128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 smtClean="0"/>
              <a:t>В</a:t>
            </a:r>
            <a:r>
              <a:rPr lang="ru-RU" sz="2000" b="1" dirty="0" smtClean="0"/>
              <a:t> </a:t>
            </a:r>
            <a:r>
              <a:rPr lang="ru-RU" sz="2000" dirty="0" smtClean="0"/>
              <a:t>рамках муниципальной программы "Пожарная безопасность и защита населения на территории муниципального образования Андреевское сельское поселение от чрезвычайных ситуаций» использованы денежные средства </a:t>
            </a:r>
            <a:r>
              <a:rPr lang="ru-RU" sz="2000" b="1" dirty="0" smtClean="0"/>
              <a:t>в сумме 99,1 тыс. рублей, 99,9 % </a:t>
            </a:r>
            <a:r>
              <a:rPr lang="ru-RU" sz="2000" dirty="0" smtClean="0"/>
              <a:t>от плана на год, которые направлены на:</a:t>
            </a:r>
          </a:p>
          <a:p>
            <a:r>
              <a:rPr lang="ru-RU" sz="2000" dirty="0" smtClean="0"/>
              <a:t>- мероприятия, исключающие возможность </a:t>
            </a:r>
            <a:r>
              <a:rPr lang="ru-RU" sz="2000" dirty="0" err="1" smtClean="0"/>
              <a:t>переброса</a:t>
            </a:r>
            <a:r>
              <a:rPr lang="ru-RU" sz="2000" dirty="0" smtClean="0"/>
              <a:t> огня от лесных пожаров и </a:t>
            </a:r>
            <a:r>
              <a:rPr lang="ru-RU" sz="2000" dirty="0" err="1" smtClean="0"/>
              <a:t>сельхозпалов</a:t>
            </a:r>
            <a:r>
              <a:rPr lang="ru-RU" sz="2000" dirty="0" smtClean="0"/>
              <a:t> на населенные пункты (опашка в черте населенных пунктов -</a:t>
            </a:r>
            <a:r>
              <a:rPr lang="ru-RU" sz="2000" b="1" dirty="0" smtClean="0"/>
              <a:t>14км</a:t>
            </a:r>
            <a:r>
              <a:rPr lang="ru-RU" sz="2000" dirty="0" smtClean="0"/>
              <a:t>) </a:t>
            </a:r>
            <a:r>
              <a:rPr lang="ru-RU" sz="2000" b="1" dirty="0" smtClean="0"/>
              <a:t>в сумме 66,0 тыс.рублей</a:t>
            </a:r>
            <a:r>
              <a:rPr lang="ru-RU" sz="2000" dirty="0" smtClean="0"/>
              <a:t>;</a:t>
            </a:r>
          </a:p>
          <a:p>
            <a:r>
              <a:rPr lang="ru-RU" sz="2000" dirty="0" smtClean="0"/>
              <a:t>- расходы на обучение пожарно-техническому минимуму (1чел) составили </a:t>
            </a:r>
            <a:r>
              <a:rPr lang="ru-RU" sz="2000" b="1" dirty="0" smtClean="0"/>
              <a:t>1,7 тыс.рублей</a:t>
            </a:r>
            <a:r>
              <a:rPr lang="ru-RU" sz="2000" dirty="0" smtClean="0"/>
              <a:t>;</a:t>
            </a:r>
          </a:p>
          <a:p>
            <a:r>
              <a:rPr lang="ru-RU" sz="2000" dirty="0" smtClean="0"/>
              <a:t>- приобретение противопожарного инвентаря (</a:t>
            </a:r>
            <a:r>
              <a:rPr lang="ru-RU" sz="2000" b="1" dirty="0" smtClean="0"/>
              <a:t>30 шт</a:t>
            </a:r>
            <a:r>
              <a:rPr lang="ru-RU" sz="2000" dirty="0" smtClean="0"/>
              <a:t>. пожарных </a:t>
            </a:r>
            <a:r>
              <a:rPr lang="ru-RU" sz="2000" dirty="0" err="1" smtClean="0"/>
              <a:t>извещателей</a:t>
            </a:r>
            <a:r>
              <a:rPr lang="ru-RU" sz="2000" dirty="0" smtClean="0"/>
              <a:t> для многодетных, </a:t>
            </a:r>
            <a:r>
              <a:rPr lang="ru-RU" sz="2000" dirty="0" err="1" smtClean="0"/>
              <a:t>одинокопроживающих</a:t>
            </a:r>
            <a:r>
              <a:rPr lang="ru-RU" sz="2000" dirty="0" smtClean="0"/>
              <a:t> и семей состоящих в группе риска) – </a:t>
            </a:r>
            <a:r>
              <a:rPr lang="ru-RU" sz="2000" b="1" dirty="0" smtClean="0"/>
              <a:t>17,0 тыс.рублей</a:t>
            </a:r>
            <a:r>
              <a:rPr lang="ru-RU" sz="2000" dirty="0" smtClean="0"/>
              <a:t>;</a:t>
            </a:r>
          </a:p>
          <a:p>
            <a:r>
              <a:rPr lang="ru-RU" sz="2000" dirty="0" smtClean="0"/>
              <a:t>- приобретение и выставление разрешающих знаков, осуществление пропаганды и профилактических мероприятий по правилам поведения на водных объектах (таблички </a:t>
            </a:r>
            <a:r>
              <a:rPr lang="ru-RU" sz="2000" b="1" dirty="0" smtClean="0"/>
              <a:t>20 </a:t>
            </a:r>
            <a:r>
              <a:rPr lang="ru-RU" sz="2000" b="1" dirty="0" err="1" smtClean="0"/>
              <a:t>шт</a:t>
            </a:r>
            <a:r>
              <a:rPr lang="ru-RU" sz="2000" dirty="0" smtClean="0"/>
              <a:t>)- </a:t>
            </a:r>
            <a:r>
              <a:rPr lang="ru-RU" sz="2000" b="1" dirty="0" smtClean="0"/>
              <a:t>14,4 тыс.рублей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 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3600" b="1" dirty="0" smtClean="0"/>
              <a:t>Пожарная безопасность </a:t>
            </a:r>
            <a:endParaRPr lang="ru-RU" sz="3600" dirty="0" smtClean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	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3928520" cy="464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0"/>
            <a:ext cx="3816424" cy="464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IMG_20190208_16290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sp useBgFill="1">
        <p:nvSpPr>
          <p:cNvPr id="10" name="Заголовок 3"/>
          <p:cNvSpPr txBox="1"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3600" b="1" dirty="0" smtClean="0"/>
              <a:t>Пожарная безопасность </a:t>
            </a:r>
            <a:endParaRPr lang="ru-RU" sz="3600" dirty="0" smtClean="0"/>
          </a:p>
        </p:txBody>
      </p:sp>
      <p:pic>
        <p:nvPicPr>
          <p:cNvPr id="22529" name="Picture 1" descr="C:\Users\RudnevAA\Desktop\Проруби ВО\IMG_20201221_1000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28800"/>
            <a:ext cx="3396710" cy="45289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45973"/>
            <a:ext cx="82296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3600" b="1" dirty="0" smtClean="0"/>
              <a:t>Расходы в области национальной экономики</a:t>
            </a:r>
            <a:endParaRPr lang="ru-RU" sz="3600" dirty="0"/>
          </a:p>
        </p:txBody>
      </p:sp>
      <p:sp>
        <p:nvSpPr>
          <p:cNvPr id="5" name="Содержимое 6"/>
          <p:cNvSpPr txBox="1">
            <a:spLocks/>
          </p:cNvSpPr>
          <p:nvPr/>
        </p:nvSpPr>
        <p:spPr>
          <a:xfrm>
            <a:off x="467544" y="2132856"/>
            <a:ext cx="8208912" cy="4248472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000" dirty="0" smtClean="0"/>
              <a:t>осуществление части полномочий муниципального района по содержанию автомобильных   дорог общего пользования местного значения составили </a:t>
            </a:r>
            <a:r>
              <a:rPr lang="ru-RU" sz="4000" b="1" dirty="0" smtClean="0"/>
              <a:t>в сумме 3 367,7 тыс.рублей</a:t>
            </a:r>
            <a:r>
              <a:rPr lang="ru-RU" sz="4000" dirty="0" smtClean="0"/>
              <a:t>;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000" dirty="0" smtClean="0"/>
              <a:t>содержание автомобильных дорог общего пользования местного значения в населенных пунктах в зимний период выполнено </a:t>
            </a:r>
            <a:r>
              <a:rPr lang="ru-RU" sz="4000" b="1" dirty="0" smtClean="0"/>
              <a:t>в сумме 2 457,4 тыс.рублей</a:t>
            </a:r>
            <a:r>
              <a:rPr lang="ru-RU" sz="4000" dirty="0" smtClean="0"/>
              <a:t>;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000" dirty="0" smtClean="0"/>
              <a:t>подсыпка уличных дорог щебнем в населенных пунктах: п. </a:t>
            </a:r>
            <a:r>
              <a:rPr lang="ru-RU" sz="4000" dirty="0" err="1" smtClean="0"/>
              <a:t>Болотский</a:t>
            </a:r>
            <a:r>
              <a:rPr lang="ru-RU" sz="4000" dirty="0" smtClean="0"/>
              <a:t> ул. Новая, п.Красный Богатырь ул. Новая стройка, Юбилейная, Горького, п.Андреево ул. Почтовая (</a:t>
            </a:r>
            <a:r>
              <a:rPr lang="ru-RU" sz="4000" dirty="0" err="1" smtClean="0"/>
              <a:t>д</a:t>
            </a:r>
            <a:r>
              <a:rPr lang="ru-RU" sz="4000" dirty="0" smtClean="0"/>
              <a:t>/с №1), Советская, Дружбы, Учительская, Лесозаводская, Дачная, </a:t>
            </a:r>
            <a:r>
              <a:rPr lang="ru-RU" sz="4000" dirty="0" err="1" smtClean="0"/>
              <a:t>д.Бахтино</a:t>
            </a:r>
            <a:r>
              <a:rPr lang="ru-RU" sz="4000" dirty="0" smtClean="0"/>
              <a:t>, </a:t>
            </a:r>
            <a:r>
              <a:rPr lang="ru-RU" sz="4000" dirty="0" err="1" smtClean="0"/>
              <a:t>с.Картмазово</a:t>
            </a:r>
            <a:r>
              <a:rPr lang="ru-RU" sz="4000" dirty="0" smtClean="0"/>
              <a:t> ул. Гагарина, с.Ликино ул.Дачная, Озерная, Лесная  (</a:t>
            </a:r>
            <a:r>
              <a:rPr lang="ru-RU" sz="4000" b="1" dirty="0" smtClean="0"/>
              <a:t>1022,82 тонн</a:t>
            </a:r>
            <a:r>
              <a:rPr lang="ru-RU" sz="4000" dirty="0" smtClean="0"/>
              <a:t>)- </a:t>
            </a:r>
            <a:r>
              <a:rPr lang="ru-RU" sz="4000" b="1" dirty="0" smtClean="0"/>
              <a:t>910,3 тыс.рублей</a:t>
            </a:r>
            <a:r>
              <a:rPr lang="ru-RU" sz="4000" dirty="0" smtClean="0"/>
              <a:t>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3200" dirty="0" smtClean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3200" dirty="0" smtClean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3200" dirty="0" smtClean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kumimoji="0" lang="ru-RU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153640"/>
            <a:ext cx="8229600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dirty="0" smtClean="0"/>
              <a:t>Содержание автомобильных дорог общего пользования местного значения в населенных пунктах в зимний период</a:t>
            </a:r>
            <a:endParaRPr lang="ru-RU" sz="28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88840"/>
            <a:ext cx="345638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88840"/>
            <a:ext cx="331236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 useBgFill="1">
        <p:nvSpPr>
          <p:cNvPr id="7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dirty="0" smtClean="0"/>
              <a:t>Содержание автомобильных дорог общего пользования местного значения в населенных пунктах в зимний период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841141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072098"/>
          </a:xfrm>
        </p:spPr>
        <p:txBody>
          <a:bodyPr>
            <a:normAutofit fontScale="40000" lnSpcReduction="20000"/>
          </a:bodyPr>
          <a:lstStyle/>
          <a:p>
            <a:r>
              <a:rPr lang="ru-RU" sz="5500" dirty="0" smtClean="0"/>
              <a:t>В области жилищного хозяйства в рамках муниципальной программы  «Капитальный ремонт муниципального жилого фонда муниципального образования Андреевское сельское поселение» израсходованы денежные средства </a:t>
            </a:r>
            <a:r>
              <a:rPr lang="ru-RU" sz="5500" b="1" dirty="0" smtClean="0"/>
              <a:t>в сумме 2023,8 тыс.рублей </a:t>
            </a:r>
            <a:r>
              <a:rPr lang="ru-RU" sz="5500" dirty="0" smtClean="0"/>
              <a:t>или </a:t>
            </a:r>
            <a:r>
              <a:rPr lang="ru-RU" sz="5500" b="1" dirty="0" smtClean="0"/>
              <a:t>99,9%</a:t>
            </a:r>
            <a:r>
              <a:rPr lang="ru-RU" sz="5500" dirty="0" smtClean="0"/>
              <a:t> от плана на год:</a:t>
            </a:r>
          </a:p>
          <a:p>
            <a:r>
              <a:rPr lang="ru-RU" sz="5500" dirty="0" smtClean="0"/>
              <a:t>на ремонт муниципальных квартир направлено из местного бюджета 1 243,2 тыс.рублей или 100% от плана  на год (</a:t>
            </a:r>
            <a:r>
              <a:rPr lang="ru-RU" sz="5500" dirty="0" err="1" smtClean="0"/>
              <a:t>п.Тюрмеровка</a:t>
            </a:r>
            <a:r>
              <a:rPr lang="ru-RU" sz="5500" dirty="0" smtClean="0"/>
              <a:t>,  п.Андреево).</a:t>
            </a:r>
          </a:p>
          <a:p>
            <a:r>
              <a:rPr lang="ru-RU" sz="5500" dirty="0" smtClean="0"/>
              <a:t>  - на ремонт муниципального жилого фонда за счет средств бюджета МО «</a:t>
            </a:r>
            <a:r>
              <a:rPr lang="ru-RU" sz="5500" dirty="0" err="1" smtClean="0"/>
              <a:t>Судогодский</a:t>
            </a:r>
            <a:r>
              <a:rPr lang="ru-RU" sz="5500" dirty="0" smtClean="0"/>
              <a:t> район» израсходовано 511,0 тыс.рублей (монтажные работы по устройству фасадного газопровода </a:t>
            </a:r>
            <a:r>
              <a:rPr lang="ru-RU" sz="5500" dirty="0" err="1" smtClean="0"/>
              <a:t>п.Тюрмеровка</a:t>
            </a:r>
            <a:r>
              <a:rPr lang="ru-RU" sz="5500" dirty="0" smtClean="0"/>
              <a:t> 3 квартиры, газификация 2 муниципальных квартир </a:t>
            </a:r>
            <a:r>
              <a:rPr lang="ru-RU" sz="5500" dirty="0" err="1" smtClean="0"/>
              <a:t>п.Тюрмеровка</a:t>
            </a:r>
            <a:r>
              <a:rPr lang="ru-RU" sz="5500" dirty="0" smtClean="0"/>
              <a:t>) </a:t>
            </a:r>
          </a:p>
          <a:p>
            <a:r>
              <a:rPr lang="ru-RU" sz="5500" dirty="0" smtClean="0"/>
              <a:t>- произведены расходы на оплату взносов на капитальный ремонт общего имущества в многоквартирных домах за 2022 год (64 квартиры, площадь 2996,08 кв.м) в сумме 269,6 тыс.рублей.</a:t>
            </a:r>
          </a:p>
          <a:p>
            <a:endParaRPr lang="ru-RU" sz="7200" dirty="0" smtClean="0"/>
          </a:p>
          <a:p>
            <a:endParaRPr lang="ru-RU" b="1" dirty="0" smtClean="0"/>
          </a:p>
          <a:p>
            <a:endParaRPr lang="ru-RU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Мероприятий по капитальному ремонту муниципального жилого фонда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430639"/>
            <a:ext cx="82296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Мероприятий по капитальному ремонту муниципального жилого фонда</a:t>
            </a:r>
            <a:endParaRPr lang="ru-RU" sz="2400" b="1" i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6960"/>
            <a:ext cx="4038600" cy="303244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6960"/>
            <a:ext cx="4038600" cy="303244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643602"/>
          </a:xfrm>
        </p:spPr>
        <p:txBody>
          <a:bodyPr>
            <a:noAutofit/>
          </a:bodyPr>
          <a:lstStyle/>
          <a:p>
            <a:r>
              <a:rPr lang="ru-RU" sz="1600" u="sng" dirty="0" smtClean="0"/>
              <a:t>В рамках благоустройства</a:t>
            </a:r>
            <a:r>
              <a:rPr lang="ru-RU" sz="1600" b="1" dirty="0" smtClean="0"/>
              <a:t> </a:t>
            </a:r>
            <a:r>
              <a:rPr lang="ru-RU" sz="1600" dirty="0" smtClean="0"/>
              <a:t>исполнены бюджетные средства </a:t>
            </a:r>
            <a:r>
              <a:rPr lang="ru-RU" sz="1600" b="1" dirty="0" smtClean="0"/>
              <a:t>в сумме 10 454,1 тыс.рублей </a:t>
            </a:r>
            <a:r>
              <a:rPr lang="ru-RU" sz="1600" dirty="0" smtClean="0"/>
              <a:t>или 87,1 % от плана на год, в том числе:</a:t>
            </a:r>
          </a:p>
          <a:p>
            <a:r>
              <a:rPr lang="ru-RU" sz="1600" u="sng" dirty="0" smtClean="0"/>
              <a:t>Мероприятия в рамках муниципальной программы "Благоустройство территории муниципального образования Андреевское сельское поселение» </a:t>
            </a:r>
            <a:r>
              <a:rPr lang="ru-RU" sz="1600" dirty="0" smtClean="0"/>
              <a:t>израсходованы бюджетные ассигнования в сумме 9 936,4 тыс.рублей или  86,5%  от плана на год, в том числе на:</a:t>
            </a:r>
          </a:p>
          <a:p>
            <a:r>
              <a:rPr lang="ru-RU" sz="1600" dirty="0" smtClean="0"/>
              <a:t>расходы на оплату уличного освещения составили в сумме 3 673,1 тыс.рублей или 99,3 % от плана на 2022 год (Экономия за счет замены ламп уличного освещения на </a:t>
            </a:r>
            <a:r>
              <a:rPr lang="ru-RU" sz="1600" dirty="0" err="1" smtClean="0"/>
              <a:t>энергоэффективные</a:t>
            </a:r>
            <a:r>
              <a:rPr lang="ru-RU" sz="1600" dirty="0" smtClean="0"/>
              <a:t> 73,4 тыс. кВтч), кредиторской задолженности по расчетам с организациями за услуги потребления уличного освещения по состоянию на 01.01.2023г. нет.</a:t>
            </a:r>
          </a:p>
          <a:p>
            <a:pPr lvl="0"/>
            <a:r>
              <a:rPr lang="ru-RU" sz="1600" dirty="0" smtClean="0"/>
              <a:t>содержание мест захоронения (содержание общественных кладбищ)-  583,5 тыс.рублей;</a:t>
            </a:r>
          </a:p>
          <a:p>
            <a:pPr lvl="0"/>
            <a:r>
              <a:rPr lang="ru-RU" sz="1600" dirty="0" smtClean="0"/>
              <a:t>ликвидация аварийных деревьев (75 шт.) – 863,7 тыс.рублей;</a:t>
            </a:r>
          </a:p>
          <a:p>
            <a:r>
              <a:rPr lang="ru-RU" sz="1600" dirty="0" smtClean="0"/>
              <a:t>- скашивание травы на территории общего пользования (114,3 т.кв.м.)-  228,6 тыс.рублей;</a:t>
            </a:r>
          </a:p>
          <a:p>
            <a:r>
              <a:rPr lang="ru-RU" sz="1600" dirty="0" smtClean="0"/>
              <a:t>-	расходы по содержанию, ремонту, замене фонарей уличного освещения (71 шт.)- 255,6 тыс.рублей;</a:t>
            </a:r>
          </a:p>
          <a:p>
            <a:endParaRPr lang="ru-RU" sz="1600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 useBgFill="1">
        <p:nvSpPr>
          <p:cNvPr id="9" name="TextBox 8"/>
          <p:cNvSpPr txBox="1"/>
          <p:nvPr/>
        </p:nvSpPr>
        <p:spPr>
          <a:xfrm>
            <a:off x="928662" y="428604"/>
            <a:ext cx="785818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/>
              <a:t>Демографические показатели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00100" y="4786322"/>
            <a:ext cx="73581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472" y="1500174"/>
            <a:ext cx="80724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Демографические показатели остаются неизменными:</a:t>
            </a:r>
            <a:endParaRPr lang="ru-RU" sz="2400" i="1" dirty="0" smtClean="0"/>
          </a:p>
          <a:p>
            <a:r>
              <a:rPr lang="ru-RU" sz="2000" dirty="0" smtClean="0"/>
              <a:t>	</a:t>
            </a:r>
            <a:r>
              <a:rPr lang="ru-RU" sz="2400" i="1" dirty="0" smtClean="0"/>
              <a:t> Площадь поселения составляет– 55202 га, общая  площадь  застроенных  земель  – 674 га. Административным центром сельского поселения в соответствие с Законом Владимирской области от 13.05.2005г № 60-ОЗ является п.Андреево. Население муниципального образования Андреевское сельское поселение на 01.01.2023г. составляет - </a:t>
            </a:r>
            <a:r>
              <a:rPr lang="ru-RU" sz="2400" dirty="0" smtClean="0"/>
              <a:t>6465 </a:t>
            </a:r>
            <a:r>
              <a:rPr lang="ru-RU" sz="2400" i="1" dirty="0" smtClean="0"/>
              <a:t> человек.</a:t>
            </a:r>
            <a:endParaRPr lang="ru-RU" sz="2400" i="1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431036" y="-12430237"/>
            <a:ext cx="3000396" cy="225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4501946" y="-12277836"/>
            <a:ext cx="407196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8" descr="1353757738_news_166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7" y="4641253"/>
            <a:ext cx="5572165" cy="20516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363272" cy="5073427"/>
          </a:xfrm>
        </p:spPr>
        <p:txBody>
          <a:bodyPr>
            <a:noAutofit/>
          </a:bodyPr>
          <a:lstStyle/>
          <a:p>
            <a:r>
              <a:rPr lang="ru-RU" sz="1600" dirty="0" smtClean="0"/>
              <a:t>прочие мероприятия в рамках благоустройства (санитарная обработка от клещей на детских площадках, обрезка, вывоз, сжигание  веток с территории общего пользования в п.Андреево, приобретение контейнеров ТБО (40 шт.), заработная плата по договору гражданско-правового характера за уборку мусора вокруг контейнерных баков, обустройство контейнерных площадок с. </a:t>
            </a:r>
            <a:r>
              <a:rPr lang="ru-RU" sz="1600" dirty="0" err="1" smtClean="0"/>
              <a:t>Картмазово</a:t>
            </a:r>
            <a:r>
              <a:rPr lang="ru-RU" sz="1600" dirty="0" smtClean="0"/>
              <a:t> , работы  по усилению ограждения забора стадиона Труд  в п.Андреево, ограждение кладбища с.Ликино, инженерно геологические изыскания на стадионе Труд в п.Андреево, благоустройство хоккейного корта п.Андреево, благоустройство катка в п.Красный Богатырь, косметический ремонт памятников погибшим воинам п.Андреево, </a:t>
            </a:r>
            <a:r>
              <a:rPr lang="ru-RU" sz="1600" dirty="0" err="1" smtClean="0"/>
              <a:t>п.Крвасный</a:t>
            </a:r>
            <a:r>
              <a:rPr lang="ru-RU" sz="1600" dirty="0" smtClean="0"/>
              <a:t> Богатырь, </a:t>
            </a:r>
            <a:r>
              <a:rPr lang="ru-RU" sz="1600" dirty="0" err="1" smtClean="0"/>
              <a:t>п.Тюрмеровка</a:t>
            </a:r>
            <a:r>
              <a:rPr lang="ru-RU" sz="1600" dirty="0" smtClean="0"/>
              <a:t>, приобретение хозяйственных товаров: перчатки, мешки  для уборки  мусора, прочий хозяйственный инвентарь, приобретение материальных запасов: камера, роутер, инжектор видеонаблюдения на контейнерные площадки с.Ликино, елочные гирлянды, благоустройство общественной территории сквер  п.Красный Богатырь, уплата налогов, сборов и иных платежей </a:t>
            </a:r>
            <a:r>
              <a:rPr lang="ru-RU" sz="1600" b="1" dirty="0" smtClean="0"/>
              <a:t>– 4 331,9 тыс.рублей</a:t>
            </a:r>
            <a:r>
              <a:rPr lang="ru-RU" sz="1600" dirty="0" smtClean="0"/>
              <a:t>;</a:t>
            </a:r>
          </a:p>
          <a:p>
            <a:r>
              <a:rPr lang="ru-RU" sz="1600" dirty="0" smtClean="0"/>
              <a:t>     - расходы по осуществлению контроля за соблюдением правил благоустройства территории поселения, осуществления муниципального контроля в сфере благоустройства (Соглашение по передаче полномочий МО «</a:t>
            </a:r>
            <a:r>
              <a:rPr lang="ru-RU" sz="1600" dirty="0" err="1" smtClean="0"/>
              <a:t>Судогодский</a:t>
            </a:r>
            <a:r>
              <a:rPr lang="ru-RU" sz="1600" dirty="0" smtClean="0"/>
              <a:t> район» от 28.12.2021г. №1) – </a:t>
            </a:r>
            <a:r>
              <a:rPr lang="ru-RU" sz="1600" b="1" dirty="0" smtClean="0"/>
              <a:t>232,0 тыс.рублей</a:t>
            </a:r>
            <a:r>
              <a:rPr lang="ru-RU" sz="1600" dirty="0" smtClean="0"/>
              <a:t>;</a:t>
            </a:r>
          </a:p>
          <a:p>
            <a:r>
              <a:rPr lang="ru-RU" sz="1600" dirty="0" smtClean="0"/>
              <a:t>     - мероприятия по предотвращению распространения борщевика Сосновского  (обработка 3,473 га) за счет средств областного и местного бюджетов в сумме </a:t>
            </a:r>
            <a:r>
              <a:rPr lang="ru-RU" sz="1600" b="1" dirty="0" smtClean="0"/>
              <a:t>90,3 тыс.рублей.</a:t>
            </a:r>
            <a:endParaRPr lang="ru-RU" sz="1600" b="1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67544" y="360607"/>
            <a:ext cx="8373616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615305"/>
            <a:ext cx="8229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31" y="1700808"/>
            <a:ext cx="3789045" cy="410445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9"/>
            <a:ext cx="3602010" cy="4176464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6" y="1600200"/>
            <a:ext cx="3386668" cy="452596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166" y="1600200"/>
            <a:ext cx="3386668" cy="452596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  <p:pic>
        <p:nvPicPr>
          <p:cNvPr id="51202" name="Picture 2" descr="C:\Users\RudnevAA\Desktop\Фото благоустройство\фото окос территории Андреево\IMG_20200608_1056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4032448" cy="4464496"/>
          </a:xfrm>
          <a:prstGeom prst="rect">
            <a:avLst/>
          </a:prstGeom>
          <a:noFill/>
        </p:spPr>
      </p:pic>
      <p:pic>
        <p:nvPicPr>
          <p:cNvPr id="51203" name="Picture 3" descr="C:\Users\RudnevAA\Desktop\Фото благоустройство\фото окос территории Андреево\IMG_20200605_1029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772816"/>
            <a:ext cx="3960440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6960"/>
            <a:ext cx="4038600" cy="30324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615305"/>
            <a:ext cx="8229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благоустройства, ремонт дорог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Выполнен ремонт в асфальтовом покрытии п. Андреево, ул. </a:t>
            </a:r>
            <a:r>
              <a:rPr lang="ru-RU" sz="2400" dirty="0" smtClean="0"/>
              <a:t>Первомайская у д.№1 и №3 подъезд к поликлинике, </a:t>
            </a:r>
            <a:r>
              <a:rPr lang="ru-RU" sz="2400" dirty="0" smtClean="0"/>
              <a:t>от </a:t>
            </a:r>
            <a:r>
              <a:rPr lang="ru-RU" sz="2400" dirty="0" smtClean="0"/>
              <a:t>д.№52 до д.№29, тротуар у д.№19(</a:t>
            </a:r>
            <a:r>
              <a:rPr lang="ru-RU" sz="2400" b="1" dirty="0" smtClean="0"/>
              <a:t>3154,5</a:t>
            </a:r>
            <a:r>
              <a:rPr lang="ru-RU" sz="2400" b="1" dirty="0" smtClean="0"/>
              <a:t>м.кв</a:t>
            </a:r>
            <a:r>
              <a:rPr lang="ru-RU" sz="2400" b="1" dirty="0" smtClean="0"/>
              <a:t>.</a:t>
            </a:r>
            <a:r>
              <a:rPr lang="ru-RU" sz="2400" dirty="0" smtClean="0"/>
              <a:t>) </a:t>
            </a:r>
          </a:p>
          <a:p>
            <a:r>
              <a:rPr lang="ru-RU" sz="2400" dirty="0" smtClean="0"/>
              <a:t>Выполнен ямочный ремонт дорожного полотна асфальтобитумной крошкой улиц  Почтовая, Красная, Первомайская п. Андреево, п. </a:t>
            </a:r>
            <a:r>
              <a:rPr lang="ru-RU" sz="2400" dirty="0" err="1" smtClean="0"/>
              <a:t>Кр</a:t>
            </a:r>
            <a:r>
              <a:rPr lang="ru-RU" sz="2400" dirty="0" smtClean="0"/>
              <a:t>. Богатырь ул. Площадь Победы, Гагарина, Ленина.</a:t>
            </a:r>
          </a:p>
          <a:p>
            <a:r>
              <a:rPr lang="ru-RU" sz="2400" dirty="0" smtClean="0"/>
              <a:t>Выполнен ямочный ремонт дорожного полотна щебнем в объеме </a:t>
            </a:r>
            <a:r>
              <a:rPr lang="ru-RU" sz="2400" dirty="0"/>
              <a:t>1022,82 </a:t>
            </a:r>
            <a:r>
              <a:rPr lang="ru-RU" sz="2400" dirty="0" smtClean="0"/>
              <a:t>т</a:t>
            </a:r>
            <a:r>
              <a:rPr lang="ru-RU" sz="2400" b="1" dirty="0" smtClean="0"/>
              <a:t>. </a:t>
            </a:r>
            <a:r>
              <a:rPr lang="ru-RU" sz="2400" dirty="0" smtClean="0"/>
              <a:t>улиц  </a:t>
            </a:r>
            <a:r>
              <a:rPr lang="ru-RU" sz="2400" dirty="0"/>
              <a:t>п. </a:t>
            </a:r>
            <a:r>
              <a:rPr lang="ru-RU" sz="2400" dirty="0" err="1"/>
              <a:t>Болотский</a:t>
            </a:r>
            <a:r>
              <a:rPr lang="ru-RU" sz="2400" dirty="0"/>
              <a:t> ул. Новая, </a:t>
            </a:r>
            <a:r>
              <a:rPr lang="ru-RU" sz="2400" dirty="0" err="1"/>
              <a:t>п.Красный</a:t>
            </a:r>
            <a:r>
              <a:rPr lang="ru-RU" sz="2400" dirty="0"/>
              <a:t> Богатырь ул. Новая стройка, Юбилейная, Горького, </a:t>
            </a:r>
            <a:r>
              <a:rPr lang="ru-RU" sz="2400" dirty="0" err="1"/>
              <a:t>п.Андреево</a:t>
            </a:r>
            <a:r>
              <a:rPr lang="ru-RU" sz="2400" dirty="0"/>
              <a:t> ул. Почтовая (д/с №1), Советская, Дружбы, Учительская, Лесозаводская, Дачная, </a:t>
            </a:r>
            <a:r>
              <a:rPr lang="ru-RU" sz="2400" dirty="0" err="1"/>
              <a:t>д.Бахтино</a:t>
            </a:r>
            <a:r>
              <a:rPr lang="ru-RU" sz="2400" dirty="0"/>
              <a:t>, </a:t>
            </a:r>
            <a:r>
              <a:rPr lang="ru-RU" sz="2400" dirty="0" err="1"/>
              <a:t>с.Картмазово</a:t>
            </a:r>
            <a:r>
              <a:rPr lang="ru-RU" sz="2400" dirty="0"/>
              <a:t> ул. Гагарина, </a:t>
            </a:r>
            <a:r>
              <a:rPr lang="ru-RU" sz="2400" dirty="0" err="1"/>
              <a:t>с.Ликино</a:t>
            </a:r>
            <a:r>
              <a:rPr lang="ru-RU" sz="2400" dirty="0"/>
              <a:t> </a:t>
            </a:r>
            <a:r>
              <a:rPr lang="ru-RU" sz="2400" dirty="0" err="1"/>
              <a:t>ул.Дачная</a:t>
            </a:r>
            <a:r>
              <a:rPr lang="ru-RU" sz="2400" dirty="0"/>
              <a:t>, Озерная, </a:t>
            </a:r>
            <a:r>
              <a:rPr lang="ru-RU" sz="2400" dirty="0" smtClean="0"/>
              <a:t>Лесная.</a:t>
            </a:r>
            <a:endParaRPr lang="ru-RU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6960"/>
            <a:ext cx="4038600" cy="303244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6960"/>
            <a:ext cx="4038600" cy="303244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16" y="1599406"/>
            <a:ext cx="3665744" cy="452596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0433" y="1949004"/>
            <a:ext cx="4525963" cy="3826767"/>
          </a:xfrm>
        </p:spPr>
      </p:pic>
      <p:sp useBgFill="1"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138155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6960"/>
            <a:ext cx="4038600" cy="303244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6960"/>
            <a:ext cx="4038600" cy="3032443"/>
          </a:xfrm>
        </p:spPr>
      </p:pic>
      <p:sp useBgFill="1"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98314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3725" y="2165152"/>
            <a:ext cx="4525963" cy="3394472"/>
          </a:xfrm>
        </p:spPr>
      </p:pic>
      <p:sp useBgFill="1"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392968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642918"/>
            <a:ext cx="8715436" cy="6215082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/>
              <a:t>По социальному обслуживанию населения</a:t>
            </a:r>
            <a:r>
              <a:rPr lang="ru-RU" sz="2400" dirty="0" smtClean="0"/>
              <a:t>  </a:t>
            </a:r>
            <a:r>
              <a:rPr lang="ru-RU" sz="2000" dirty="0" smtClean="0"/>
              <a:t>была проведена следующая работа:</a:t>
            </a:r>
            <a:br>
              <a:rPr lang="ru-RU" sz="2000" dirty="0" smtClean="0"/>
            </a:br>
            <a:r>
              <a:rPr lang="ru-RU" sz="1600" dirty="0" smtClean="0"/>
              <a:t>Консультации 1235 (в т.ч. по вакцинации 872)</a:t>
            </a:r>
            <a:br>
              <a:rPr lang="ru-RU" sz="1600" dirty="0" smtClean="0"/>
            </a:br>
            <a:r>
              <a:rPr lang="ru-RU" sz="1600" dirty="0" smtClean="0"/>
              <a:t>Инструктаж по пожарной безопасности 234</a:t>
            </a:r>
            <a:br>
              <a:rPr lang="ru-RU" sz="1600" dirty="0" smtClean="0"/>
            </a:br>
            <a:r>
              <a:rPr lang="ru-RU" sz="1600" dirty="0" smtClean="0"/>
              <a:t>Вручение справок о назначении субсидий – 55</a:t>
            </a:r>
            <a:br>
              <a:rPr lang="ru-RU" sz="1600" dirty="0" smtClean="0"/>
            </a:br>
            <a:r>
              <a:rPr lang="ru-RU" sz="1600" dirty="0" smtClean="0"/>
              <a:t>Выдано гуманитарной помощи гражданам находящимся в трудной жизненной ситуации -170</a:t>
            </a:r>
            <a:br>
              <a:rPr lang="ru-RU" sz="1600" dirty="0" smtClean="0"/>
            </a:br>
            <a:r>
              <a:rPr lang="ru-RU" sz="1600" dirty="0" smtClean="0"/>
              <a:t>Посещение граждан- 211</a:t>
            </a:r>
            <a:br>
              <a:rPr lang="ru-RU" sz="1600" dirty="0" smtClean="0"/>
            </a:br>
            <a:r>
              <a:rPr lang="ru-RU" sz="1600" dirty="0" smtClean="0"/>
              <a:t>Оформление актов МБО-208</a:t>
            </a:r>
            <a:br>
              <a:rPr lang="ru-RU" sz="1600" dirty="0" smtClean="0"/>
            </a:br>
            <a:r>
              <a:rPr lang="ru-RU" sz="1600" dirty="0" smtClean="0"/>
              <a:t>Помощь в оформлении документов на компенсацию за дрова  и субсидию за коммунальные услуги– 180</a:t>
            </a:r>
            <a:br>
              <a:rPr lang="ru-RU" sz="1600" dirty="0" smtClean="0"/>
            </a:br>
            <a:r>
              <a:rPr lang="ru-RU" sz="1600" dirty="0" smtClean="0"/>
              <a:t>Отказ от оформления в дом-интернат -8</a:t>
            </a:r>
            <a:br>
              <a:rPr lang="ru-RU" sz="1600" dirty="0" smtClean="0"/>
            </a:br>
            <a:r>
              <a:rPr lang="ru-RU" sz="1600" dirty="0" smtClean="0"/>
              <a:t>Помощь в оформлении в дом-интернат - 3</a:t>
            </a:r>
            <a:br>
              <a:rPr lang="ru-RU" sz="1600" dirty="0" smtClean="0"/>
            </a:br>
            <a:r>
              <a:rPr lang="ru-RU" sz="1600" dirty="0" smtClean="0"/>
              <a:t>Вручение Новогодних подарков детям из многодетных, малообеспеченных семей, детям-инвалидам, матерям одиночкам – 260</a:t>
            </a:r>
            <a:br>
              <a:rPr lang="ru-RU" sz="1600" dirty="0" smtClean="0"/>
            </a:br>
            <a:r>
              <a:rPr lang="ru-RU" sz="1600" dirty="0" smtClean="0"/>
              <a:t>Проведение клубов общения граждан 60+ - 49 заседаний (330чел.)</a:t>
            </a:r>
            <a:br>
              <a:rPr lang="ru-RU" sz="1600" dirty="0" smtClean="0"/>
            </a:br>
            <a:r>
              <a:rPr lang="ru-RU" sz="1600" dirty="0" smtClean="0"/>
              <a:t>Социальный рейс СДК д.Новая и СДК </a:t>
            </a:r>
            <a:r>
              <a:rPr lang="ru-RU" sz="1600" dirty="0" err="1" smtClean="0"/>
              <a:t>п.Кр.Богатырь</a:t>
            </a:r>
            <a:r>
              <a:rPr lang="ru-RU" sz="1600" dirty="0" smtClean="0"/>
              <a:t> – 32</a:t>
            </a:r>
            <a:br>
              <a:rPr lang="ru-RU" sz="1600" dirty="0" smtClean="0"/>
            </a:br>
            <a:r>
              <a:rPr lang="ru-RU" sz="1600" dirty="0" smtClean="0"/>
              <a:t>Социальный рейс по домам с фельдшером – 24</a:t>
            </a:r>
            <a:br>
              <a:rPr lang="ru-RU" sz="1600" dirty="0" smtClean="0"/>
            </a:br>
            <a:r>
              <a:rPr lang="ru-RU" sz="1600" dirty="0" smtClean="0"/>
              <a:t>Помощь в оформлении справок- 23</a:t>
            </a:r>
            <a:br>
              <a:rPr lang="ru-RU" sz="1600" dirty="0" smtClean="0"/>
            </a:br>
            <a:r>
              <a:rPr lang="ru-RU" sz="1600" dirty="0" smtClean="0"/>
              <a:t>Сопровождение клиента – 18</a:t>
            </a:r>
            <a:br>
              <a:rPr lang="ru-RU" sz="1600" dirty="0" smtClean="0"/>
            </a:br>
            <a:r>
              <a:rPr lang="ru-RU" sz="1600" dirty="0" smtClean="0"/>
              <a:t>Оформление в дом-интернат – 3</a:t>
            </a:r>
            <a:br>
              <a:rPr lang="ru-RU" sz="1600" dirty="0" smtClean="0"/>
            </a:br>
            <a:r>
              <a:rPr lang="ru-RU" sz="1600" dirty="0" smtClean="0"/>
              <a:t>Поздравление юбиляров – 18</a:t>
            </a:r>
            <a:br>
              <a:rPr lang="ru-RU" sz="1600" dirty="0" smtClean="0"/>
            </a:br>
            <a:r>
              <a:rPr lang="ru-RU" sz="1600" dirty="0" smtClean="0"/>
              <a:t>Помощь в оформлении на госпитализацию – 3</a:t>
            </a:r>
            <a:br>
              <a:rPr lang="ru-RU" sz="1600" dirty="0" smtClean="0"/>
            </a:br>
            <a:r>
              <a:rPr lang="ru-RU" sz="1600" dirty="0" smtClean="0"/>
              <a:t>Подомовой обход- 41</a:t>
            </a:r>
            <a:br>
              <a:rPr lang="ru-RU" sz="1600" dirty="0" smtClean="0"/>
            </a:br>
            <a:r>
              <a:rPr lang="ru-RU" sz="1600" dirty="0" smtClean="0"/>
              <a:t>Привлечение волонтеров - 1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dirty="0" smtClean="0"/>
              <a:t> </a:t>
            </a:r>
            <a:endParaRPr lang="ru-RU" sz="1800" b="1" dirty="0"/>
          </a:p>
        </p:txBody>
      </p:sp>
      <p:sp useBgFill="1">
        <p:nvSpPr>
          <p:cNvPr id="5" name="Заголовок 3"/>
          <p:cNvSpPr txBox="1">
            <a:spLocks/>
          </p:cNvSpPr>
          <p:nvPr/>
        </p:nvSpPr>
        <p:spPr>
          <a:xfrm>
            <a:off x="428596" y="142852"/>
            <a:ext cx="8286808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i="1" dirty="0" smtClean="0"/>
              <a:t>СОЦИАЛЬНОЕ ОБСЛУЖИВАНИЕ НАСЕЛЕНИЯ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8145284" y="-12430236"/>
            <a:ext cx="336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357850"/>
          </a:xfrm>
        </p:spPr>
        <p:txBody>
          <a:bodyPr>
            <a:normAutofit fontScale="70000" lnSpcReduction="20000"/>
          </a:bodyPr>
          <a:lstStyle/>
          <a:p>
            <a:r>
              <a:rPr lang="ru-RU" sz="2800" i="1" dirty="0" smtClean="0">
                <a:uFill>
                  <a:solidFill>
                    <a:schemeClr val="bg1"/>
                  </a:solidFill>
                </a:uFill>
              </a:rPr>
              <a:t>    </a:t>
            </a:r>
            <a:r>
              <a:rPr lang="ru-RU" dirty="0"/>
              <a:t>Мероприятия в рамках муниципальной программы </a:t>
            </a:r>
            <a:r>
              <a:rPr lang="ru-RU" u="sng" dirty="0"/>
              <a:t>"Энергосбережение в муниципальном образовании Андреевское сельское поселение </a:t>
            </a:r>
            <a:r>
              <a:rPr lang="ru-RU" u="sng" dirty="0" err="1"/>
              <a:t>Судогодского</a:t>
            </a:r>
            <a:r>
              <a:rPr lang="ru-RU" u="sng" dirty="0"/>
              <a:t> района Владимирской области»</a:t>
            </a:r>
            <a:r>
              <a:rPr lang="ru-RU" dirty="0"/>
              <a:t>  исполнены </a:t>
            </a:r>
            <a:r>
              <a:rPr lang="ru-RU" dirty="0" smtClean="0"/>
              <a:t>в сумме </a:t>
            </a:r>
            <a:r>
              <a:rPr lang="ru-RU" b="1" dirty="0"/>
              <a:t>517,7 </a:t>
            </a:r>
            <a:r>
              <a:rPr lang="ru-RU" b="1" dirty="0" err="1"/>
              <a:t>тыс.рублей</a:t>
            </a:r>
            <a:r>
              <a:rPr lang="ru-RU" dirty="0"/>
              <a:t> (100% от плана на год):</a:t>
            </a:r>
          </a:p>
          <a:p>
            <a:r>
              <a:rPr lang="ru-RU" dirty="0" smtClean="0"/>
              <a:t>   - текущий ремонт уличного освещения </a:t>
            </a:r>
            <a:r>
              <a:rPr lang="ru-RU" dirty="0" err="1" smtClean="0"/>
              <a:t>п.Андреево</a:t>
            </a:r>
            <a:r>
              <a:rPr lang="ru-RU" dirty="0" smtClean="0"/>
              <a:t>, </a:t>
            </a:r>
            <a:r>
              <a:rPr lang="ru-RU" dirty="0" err="1" smtClean="0"/>
              <a:t>п.Красный</a:t>
            </a:r>
            <a:r>
              <a:rPr lang="ru-RU" dirty="0" smtClean="0"/>
              <a:t> Богатырь, </a:t>
            </a:r>
            <a:r>
              <a:rPr lang="ru-RU" dirty="0" err="1" smtClean="0"/>
              <a:t>п.Тюрмеровка</a:t>
            </a:r>
            <a:r>
              <a:rPr lang="ru-RU" dirty="0" smtClean="0"/>
              <a:t>, </a:t>
            </a:r>
            <a:r>
              <a:rPr lang="ru-RU" dirty="0" err="1" smtClean="0"/>
              <a:t>с.Ликино</a:t>
            </a:r>
            <a:r>
              <a:rPr lang="ru-RU" dirty="0" smtClean="0"/>
              <a:t> с установкой приборов учета.</a:t>
            </a:r>
          </a:p>
          <a:p>
            <a:r>
              <a:rPr lang="ru-RU" dirty="0"/>
              <a:t>расходы по содержанию, ремонту, замене фонарей уличного освещения (</a:t>
            </a:r>
            <a:r>
              <a:rPr lang="ru-RU" b="1" dirty="0"/>
              <a:t>71 шт</a:t>
            </a:r>
            <a:r>
              <a:rPr lang="ru-RU" dirty="0"/>
              <a:t>.)- </a:t>
            </a:r>
            <a:r>
              <a:rPr lang="ru-RU" b="1" dirty="0"/>
              <a:t>255,6 </a:t>
            </a:r>
            <a:r>
              <a:rPr lang="ru-RU" b="1" dirty="0" err="1"/>
              <a:t>тыс.рублей</a:t>
            </a:r>
            <a:r>
              <a:rPr lang="ru-RU" dirty="0" smtClean="0"/>
              <a:t>;</a:t>
            </a:r>
          </a:p>
          <a:p>
            <a:r>
              <a:rPr lang="ru-RU" dirty="0" smtClean="0"/>
              <a:t>расходы </a:t>
            </a:r>
            <a:r>
              <a:rPr lang="ru-RU" dirty="0"/>
              <a:t>на оплату уличного освещения составили в сумме </a:t>
            </a:r>
            <a:r>
              <a:rPr lang="ru-RU" b="1" dirty="0"/>
              <a:t>3 673,1 </a:t>
            </a:r>
            <a:r>
              <a:rPr lang="ru-RU" b="1" dirty="0" err="1"/>
              <a:t>тыс.рублей</a:t>
            </a:r>
            <a:r>
              <a:rPr lang="ru-RU" b="1" dirty="0"/>
              <a:t> </a:t>
            </a:r>
            <a:r>
              <a:rPr lang="ru-RU" dirty="0"/>
              <a:t>или 99,3 % от плана на 2022 год (Экономия за счет замены ламп уличного освещения на </a:t>
            </a:r>
            <a:r>
              <a:rPr lang="ru-RU" dirty="0" err="1"/>
              <a:t>энергоэффективные</a:t>
            </a:r>
            <a:r>
              <a:rPr lang="ru-RU" dirty="0"/>
              <a:t> </a:t>
            </a:r>
            <a:r>
              <a:rPr lang="ru-RU" b="1" dirty="0"/>
              <a:t>73,4 тыс. </a:t>
            </a:r>
            <a:r>
              <a:rPr lang="ru-RU" b="1" dirty="0" err="1"/>
              <a:t>кВтч</a:t>
            </a:r>
            <a:r>
              <a:rPr lang="ru-RU" dirty="0"/>
              <a:t>), кредиторской задолженности по расчетам с организациями за услуги потребления уличного освещения по состоянию на 01.01.2023г. нет.</a:t>
            </a:r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i="1" dirty="0" smtClean="0"/>
              <a:t>Расходы в рамках МЦП</a:t>
            </a:r>
            <a:r>
              <a:rPr lang="en-US" sz="2800" b="1" i="1" dirty="0" smtClean="0"/>
              <a:t> ”</a:t>
            </a:r>
            <a:r>
              <a:rPr lang="ru-RU" sz="2800" b="1" i="1" dirty="0" smtClean="0">
                <a:uFill>
                  <a:solidFill>
                    <a:schemeClr val="bg1"/>
                  </a:solidFill>
                </a:uFill>
              </a:rPr>
              <a:t> Энергосбережение</a:t>
            </a:r>
            <a:r>
              <a:rPr lang="en-US" sz="2800" b="1" i="1" dirty="0" smtClean="0"/>
              <a:t>”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90600" y="1881981"/>
            <a:ext cx="2971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7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i="1" dirty="0" smtClean="0"/>
              <a:t>Расходы в рамках МЦП</a:t>
            </a:r>
            <a:r>
              <a:rPr lang="en-US" sz="2800" b="1" i="1" dirty="0" smtClean="0"/>
              <a:t> ”</a:t>
            </a:r>
            <a:r>
              <a:rPr lang="ru-RU" sz="2800" b="1" i="1" dirty="0" smtClean="0">
                <a:uFill>
                  <a:solidFill>
                    <a:schemeClr val="bg1"/>
                  </a:solidFill>
                </a:uFill>
              </a:rPr>
              <a:t> Энергосбережение</a:t>
            </a:r>
            <a:r>
              <a:rPr lang="en-US" sz="2800" b="1" i="1" dirty="0" smtClean="0"/>
              <a:t>”</a:t>
            </a:r>
            <a:endParaRPr lang="ru-RU" sz="2800" b="1" i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881981"/>
            <a:ext cx="2971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9"/>
            <a:ext cx="8229600" cy="1785949"/>
          </a:xfrm>
        </p:spPr>
        <p:txBody>
          <a:bodyPr>
            <a:normAutofit fontScale="92500" lnSpcReduction="10000"/>
          </a:bodyPr>
          <a:lstStyle/>
          <a:p>
            <a:r>
              <a:rPr lang="ru-RU" b="1" u="sng" dirty="0" smtClean="0"/>
              <a:t>В рамках охраны окружающей среды</a:t>
            </a:r>
            <a:r>
              <a:rPr lang="ru-RU" dirty="0" smtClean="0"/>
              <a:t> </a:t>
            </a:r>
            <a:r>
              <a:rPr lang="ru-RU" dirty="0"/>
              <a:t>произведена ликвидация несанкционированных свалок (</a:t>
            </a:r>
            <a:r>
              <a:rPr lang="ru-RU" b="1" dirty="0"/>
              <a:t>690 </a:t>
            </a:r>
            <a:r>
              <a:rPr lang="ru-RU" b="1" dirty="0" err="1"/>
              <a:t>куб.м</a:t>
            </a:r>
            <a:r>
              <a:rPr lang="ru-RU" dirty="0"/>
              <a:t>) – </a:t>
            </a:r>
            <a:r>
              <a:rPr lang="ru-RU" b="1" dirty="0"/>
              <a:t>545,2 </a:t>
            </a:r>
            <a:r>
              <a:rPr lang="ru-RU" b="1" dirty="0" err="1"/>
              <a:t>тыс.рублей</a:t>
            </a:r>
            <a:r>
              <a:rPr lang="ru-RU" dirty="0"/>
              <a:t>, 99,9% от плана на год;</a:t>
            </a:r>
          </a:p>
          <a:p>
            <a:endParaRPr lang="ru-RU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i="1" dirty="0" smtClean="0"/>
              <a:t>Расходы в рамках </a:t>
            </a:r>
            <a:r>
              <a:rPr lang="ru-RU" sz="2800" b="1" i="1" dirty="0" smtClean="0">
                <a:uFill>
                  <a:solidFill>
                    <a:schemeClr val="bg1"/>
                  </a:solidFill>
                </a:uFill>
              </a:rPr>
              <a:t>охраны окружающей среды </a:t>
            </a:r>
            <a:endParaRPr lang="ru-RU" sz="28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08920"/>
            <a:ext cx="4104456" cy="38164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708920"/>
            <a:ext cx="3826768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i="1" dirty="0" smtClean="0"/>
              <a:t>Расходы в рамках </a:t>
            </a:r>
            <a:r>
              <a:rPr lang="ru-RU" sz="2800" b="1" i="1" dirty="0" smtClean="0">
                <a:uFill>
                  <a:solidFill>
                    <a:schemeClr val="bg1"/>
                  </a:solidFill>
                </a:uFill>
              </a:rPr>
              <a:t>охраны окружающей среды </a:t>
            </a:r>
            <a:endParaRPr lang="ru-RU" sz="2800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635781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r>
              <a:rPr lang="ru-RU" dirty="0"/>
              <a:t>ликвидация аварийных деревьев (</a:t>
            </a:r>
            <a:r>
              <a:rPr lang="ru-RU" b="1" dirty="0"/>
              <a:t>75 шт</a:t>
            </a:r>
            <a:r>
              <a:rPr lang="ru-RU" dirty="0"/>
              <a:t>.) – </a:t>
            </a:r>
            <a:r>
              <a:rPr lang="ru-RU" b="1" dirty="0"/>
              <a:t>863,7 </a:t>
            </a:r>
            <a:r>
              <a:rPr lang="ru-RU" b="1" dirty="0" err="1"/>
              <a:t>тыс.рублей</a:t>
            </a:r>
            <a:r>
              <a:rPr lang="ru-RU" dirty="0"/>
              <a:t>;</a:t>
            </a:r>
          </a:p>
          <a:p>
            <a:pPr marL="0" indent="0">
              <a:buNone/>
            </a:pPr>
            <a:endParaRPr lang="ru-RU" dirty="0"/>
          </a:p>
        </p:txBody>
      </p:sp>
      <p:sp useBgFill="1">
        <p:nvSpPr>
          <p:cNvPr id="7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584527"/>
            <a:ext cx="82296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i="1" dirty="0" smtClean="0"/>
              <a:t>Расходы </a:t>
            </a:r>
            <a:r>
              <a:rPr lang="ru-RU" sz="2800" b="1" i="1" dirty="0" smtClean="0"/>
              <a:t>по </a:t>
            </a:r>
            <a:r>
              <a:rPr lang="ru-RU" sz="2800" b="1" i="1" dirty="0" smtClean="0"/>
              <a:t>ликвидации </a:t>
            </a:r>
            <a:r>
              <a:rPr lang="ru-RU" sz="2800" b="1" i="1" dirty="0"/>
              <a:t>аварийных деревьев </a:t>
            </a:r>
            <a:endParaRPr lang="ru-RU" sz="2800" b="1" i="1" dirty="0"/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6912"/>
            <a:ext cx="3898776" cy="3600400"/>
          </a:xfrm>
          <a:prstGeom prst="rect">
            <a:avLst/>
          </a:prstGeom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36912"/>
            <a:ext cx="389877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86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endParaRPr lang="ru-RU" sz="32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9"/>
            <a:ext cx="8229600" cy="1780819"/>
          </a:xfrm>
        </p:spPr>
        <p:txBody>
          <a:bodyPr>
            <a:normAutofit fontScale="92500" lnSpcReduction="10000"/>
          </a:bodyPr>
          <a:lstStyle/>
          <a:p>
            <a:r>
              <a:rPr lang="ru-RU" b="1" u="sng" dirty="0"/>
              <a:t>Расходы в области молодежной политики</a:t>
            </a:r>
            <a:r>
              <a:rPr lang="ru-RU" b="1" dirty="0"/>
              <a:t> </a:t>
            </a:r>
            <a:r>
              <a:rPr lang="ru-RU" dirty="0"/>
              <a:t>исполнены в сумме 179,4 </a:t>
            </a:r>
            <a:r>
              <a:rPr lang="ru-RU" dirty="0" err="1"/>
              <a:t>тыс.рублей</a:t>
            </a:r>
            <a:r>
              <a:rPr lang="ru-RU" dirty="0"/>
              <a:t>, 100% от плана на год на проведение значимых мероприятий и праздничных дат в поселении.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 useBgFill="1"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/>
              <a:t>Расходы в области молодежной политики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356992"/>
            <a:ext cx="453650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56992"/>
            <a:ext cx="417646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На содержание </a:t>
            </a:r>
            <a:r>
              <a:rPr lang="ru-RU" b="1" dirty="0"/>
              <a:t>7</a:t>
            </a:r>
            <a:r>
              <a:rPr lang="ru-RU" dirty="0"/>
              <a:t> учреждений культуры, расположенных на территории муниципального образования Андреевское сельское поселение в виде межбюджетных трансфертов муниципальному образованию «</a:t>
            </a:r>
            <a:r>
              <a:rPr lang="ru-RU" dirty="0" err="1"/>
              <a:t>Судогодский</a:t>
            </a:r>
            <a:r>
              <a:rPr lang="ru-RU" dirty="0"/>
              <a:t> район» перечислено </a:t>
            </a:r>
            <a:r>
              <a:rPr lang="ru-RU" b="1" dirty="0"/>
              <a:t>5 524,2 </a:t>
            </a:r>
            <a:r>
              <a:rPr lang="ru-RU" b="1" dirty="0" err="1"/>
              <a:t>тыс.рублей</a:t>
            </a:r>
            <a:r>
              <a:rPr lang="ru-RU" b="1" dirty="0"/>
              <a:t>  </a:t>
            </a:r>
            <a:r>
              <a:rPr lang="ru-RU" dirty="0"/>
              <a:t>(</a:t>
            </a:r>
            <a:r>
              <a:rPr lang="ru-RU" b="1" dirty="0"/>
              <a:t>14,8 %</a:t>
            </a:r>
            <a:r>
              <a:rPr lang="ru-RU" dirty="0"/>
              <a:t> от общих расходов бюджета) </a:t>
            </a:r>
            <a:r>
              <a:rPr lang="ru-RU" b="1" dirty="0"/>
              <a:t>на 11,4 % выше уровня 2021 года</a:t>
            </a:r>
            <a:r>
              <a:rPr lang="ru-RU" dirty="0" smtClean="0"/>
              <a:t>: </a:t>
            </a:r>
            <a:r>
              <a:rPr lang="ru-RU" dirty="0"/>
              <a:t>на осуществление части полномочий по решению вопросов создания условий для организации досуга и обеспечения жителей поселения организаций культуры обеспечению жителей поселения услугами культуры, Соглашение по переданным полномочиям по организации культурного обслуживания населения в МО Андреевское сельское поселение от 17.11.2021г. № 53, с изменениями).</a:t>
            </a:r>
          </a:p>
          <a:p>
            <a:endParaRPr lang="ru-RU" i="1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28596" y="0"/>
            <a:ext cx="82296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dirty="0" smtClean="0"/>
              <a:t>Расходы в области </a:t>
            </a:r>
            <a:r>
              <a:rPr lang="ru-RU" sz="2800" b="1" dirty="0" smtClean="0"/>
              <a:t>культуры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9"/>
            <a:ext cx="8229600" cy="343700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исполнены </a:t>
            </a:r>
            <a:r>
              <a:rPr lang="ru-RU" dirty="0"/>
              <a:t>в сумме </a:t>
            </a:r>
            <a:r>
              <a:rPr lang="ru-RU" b="1" dirty="0"/>
              <a:t>58,5 </a:t>
            </a:r>
            <a:r>
              <a:rPr lang="ru-RU" b="1" dirty="0" err="1"/>
              <a:t>тыс.рублей</a:t>
            </a:r>
            <a:r>
              <a:rPr lang="ru-RU" dirty="0"/>
              <a:t>, 100% к плану на год (проведение физкультурно-оздоровительных и спортивных мероприятий в поселении летних и зимних видов спорта).</a:t>
            </a:r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i="1" dirty="0" smtClean="0"/>
              <a:t> </a:t>
            </a:r>
          </a:p>
          <a:p>
            <a:endParaRPr lang="ru-RU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dirty="0" smtClean="0"/>
              <a:t>Расходы в области физической культуры и спорта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	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500726"/>
          </a:xfrm>
        </p:spPr>
        <p:txBody>
          <a:bodyPr>
            <a:normAutofit fontScale="55000" lnSpcReduction="20000"/>
          </a:bodyPr>
          <a:lstStyle/>
          <a:p>
            <a:r>
              <a:rPr lang="ru-RU" sz="3800" dirty="0" smtClean="0"/>
              <a:t>Продолжить работу:</a:t>
            </a:r>
          </a:p>
          <a:p>
            <a:r>
              <a:rPr lang="ru-RU" sz="3800" dirty="0" smtClean="0"/>
              <a:t>- </a:t>
            </a:r>
            <a:r>
              <a:rPr lang="x-none" sz="3800" smtClean="0"/>
              <a:t>Реализация муниципальных программ</a:t>
            </a:r>
            <a:r>
              <a:rPr lang="ru-RU" sz="3800" dirty="0" smtClean="0"/>
              <a:t>, в том числе  по «Энергосбережению» в части газификации СДК с. Ликино, п. </a:t>
            </a:r>
            <a:r>
              <a:rPr lang="ru-RU" sz="3800" dirty="0" err="1" smtClean="0"/>
              <a:t>Тюрмеровка</a:t>
            </a:r>
            <a:r>
              <a:rPr lang="ru-RU" sz="3800" dirty="0" smtClean="0"/>
              <a:t>, а также  муниципальных квартир населенных пунктов:  п.Андреево; п.Красный богатырь, </a:t>
            </a:r>
            <a:r>
              <a:rPr lang="ru-RU" sz="3800" dirty="0" err="1" smtClean="0"/>
              <a:t>п.Тюрмеровка</a:t>
            </a:r>
            <a:r>
              <a:rPr lang="ru-RU" sz="3800" dirty="0" smtClean="0"/>
              <a:t>, с.Ликино, </a:t>
            </a:r>
            <a:r>
              <a:rPr lang="ru-RU" sz="3800" dirty="0" err="1" smtClean="0"/>
              <a:t>п.Болотский</a:t>
            </a:r>
            <a:r>
              <a:rPr lang="ru-RU" sz="3800" dirty="0" smtClean="0"/>
              <a:t>.  </a:t>
            </a:r>
          </a:p>
          <a:p>
            <a:r>
              <a:rPr lang="ru-RU" sz="3800" dirty="0" smtClean="0"/>
              <a:t>-  Дальнейшая газификация населенных пунктов сельского поселения(с. Языково, д. Новая)</a:t>
            </a:r>
          </a:p>
          <a:p>
            <a:r>
              <a:rPr lang="ru-RU" sz="3800" dirty="0" smtClean="0"/>
              <a:t>- </a:t>
            </a:r>
            <a:r>
              <a:rPr lang="x-none" sz="3800" smtClean="0"/>
              <a:t>Мероприятия по противопожарной безопасности</a:t>
            </a:r>
            <a:r>
              <a:rPr lang="ru-RU" sz="3800" dirty="0" smtClean="0"/>
              <a:t>, в том числе в рамках благоустройства углубление и чистка пожарных водоемов; </a:t>
            </a:r>
          </a:p>
          <a:p>
            <a:r>
              <a:rPr lang="ru-RU" sz="3800" dirty="0" smtClean="0"/>
              <a:t>- </a:t>
            </a:r>
            <a:r>
              <a:rPr lang="x-none" sz="3800" smtClean="0"/>
              <a:t>Оказание содействия населению в газификации домовладений в п.Тюрмеровка, с.Ликино. </a:t>
            </a:r>
            <a:endParaRPr lang="ru-RU" sz="3800" dirty="0" smtClean="0"/>
          </a:p>
          <a:p>
            <a:r>
              <a:rPr lang="ru-RU" sz="3800" dirty="0" smtClean="0"/>
              <a:t>- Ремонт муниципального жилищного фонда</a:t>
            </a:r>
          </a:p>
          <a:p>
            <a:r>
              <a:rPr lang="ru-RU" sz="3800" dirty="0" smtClean="0"/>
              <a:t>- Л</a:t>
            </a:r>
            <a:r>
              <a:rPr lang="x-none" sz="3800" smtClean="0"/>
              <a:t>иквидаци</a:t>
            </a:r>
            <a:r>
              <a:rPr lang="ru-RU" sz="3800" dirty="0" smtClean="0"/>
              <a:t>я</a:t>
            </a:r>
            <a:r>
              <a:rPr lang="x-none" sz="3800" smtClean="0"/>
              <a:t> несанкционированных свалок на территории поселе</a:t>
            </a:r>
            <a:r>
              <a:rPr lang="ru-RU" sz="3800" dirty="0" err="1" smtClean="0"/>
              <a:t>ния</a:t>
            </a:r>
            <a:endParaRPr lang="ru-RU" sz="3800" dirty="0" smtClean="0"/>
          </a:p>
          <a:p>
            <a:r>
              <a:rPr lang="ru-RU" sz="3800" dirty="0" smtClean="0"/>
              <a:t>- </a:t>
            </a:r>
            <a:r>
              <a:rPr lang="x-none" sz="3800" smtClean="0"/>
              <a:t>Ликвидация аварийных деревьев на территории поселе</a:t>
            </a:r>
            <a:r>
              <a:rPr lang="ru-RU" sz="3800" dirty="0" err="1" smtClean="0"/>
              <a:t>ния</a:t>
            </a:r>
            <a:r>
              <a:rPr lang="x-none" sz="3800" smtClean="0"/>
              <a:t>.</a:t>
            </a:r>
            <a:endParaRPr lang="ru-RU" sz="3800" dirty="0" smtClean="0"/>
          </a:p>
          <a:p>
            <a:pPr>
              <a:buNone/>
            </a:pPr>
            <a:r>
              <a:rPr lang="ru-RU" i="1" dirty="0" smtClean="0"/>
              <a:t>	</a:t>
            </a:r>
            <a:br>
              <a:rPr lang="ru-RU" i="1" dirty="0" smtClean="0"/>
            </a:br>
            <a:endParaRPr lang="ru-RU" i="1" dirty="0" smtClean="0"/>
          </a:p>
          <a:p>
            <a:endParaRPr lang="ru-RU" dirty="0"/>
          </a:p>
        </p:txBody>
      </p:sp>
      <p:sp useBgFill="1">
        <p:nvSpPr>
          <p:cNvPr id="5" name="Заголовок 3"/>
          <p:cNvSpPr txBox="1">
            <a:spLocks/>
          </p:cNvSpPr>
          <p:nvPr/>
        </p:nvSpPr>
        <p:spPr>
          <a:xfrm>
            <a:off x="457200" y="274638"/>
            <a:ext cx="82296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dirty="0" smtClean="0"/>
              <a:t>          Планируемые  мероприятия в 2022 году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607223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Благодарю за внимание и сотрудничество уважаемые коллеги!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спасибо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357166"/>
            <a:ext cx="4104456" cy="2423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85720" y="2857496"/>
            <a:ext cx="88582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7" name="Заголовок 3"/>
          <p:cNvSpPr txBox="1">
            <a:spLocks/>
          </p:cNvSpPr>
          <p:nvPr/>
        </p:nvSpPr>
        <p:spPr>
          <a:xfrm>
            <a:off x="142844" y="168124"/>
            <a:ext cx="8786874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/>
              <a:t>Обеспечению жилыми помещениями малоимущих граждан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3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ru-RU" sz="2400" b="1" dirty="0" smtClean="0"/>
              <a:t>Исполняются полномочия по обеспечению жилыми помещениями малоимущих граждан:</a:t>
            </a:r>
            <a:endParaRPr lang="ru-RU" sz="2400" dirty="0" smtClean="0"/>
          </a:p>
          <a:p>
            <a:r>
              <a:rPr lang="ru-RU" sz="2400" dirty="0" smtClean="0"/>
              <a:t>Поставлено на учет получения жилья  5  семей: в т.ч.</a:t>
            </a:r>
          </a:p>
          <a:p>
            <a:r>
              <a:rPr lang="ru-RU" sz="2400" dirty="0" smtClean="0"/>
              <a:t>      -  многодетные семьи – 2</a:t>
            </a:r>
          </a:p>
          <a:p>
            <a:r>
              <a:rPr lang="ru-RU" sz="2400" dirty="0" smtClean="0"/>
              <a:t>      - молодые семьи - 0</a:t>
            </a:r>
          </a:p>
          <a:p>
            <a:r>
              <a:rPr lang="ru-RU" sz="2400" dirty="0" smtClean="0"/>
              <a:t>Всего на очереди на 01.01.2023 г. в списке числится  - 38 семьи в т.ч.:</a:t>
            </a:r>
          </a:p>
          <a:p>
            <a:r>
              <a:rPr lang="ru-RU" sz="2400" dirty="0" smtClean="0"/>
              <a:t>многодетных -16 , молодых семей -8, погорельцев – 5. Жилье непригодное для проживания - 1 </a:t>
            </a:r>
          </a:p>
          <a:p>
            <a:r>
              <a:rPr lang="ru-RU" sz="2400" dirty="0" smtClean="0"/>
              <a:t> </a:t>
            </a:r>
          </a:p>
          <a:p>
            <a:r>
              <a:rPr lang="ru-RU" sz="2400" dirty="0" smtClean="0"/>
              <a:t>      Выдана социальная выплата на приобретение  ( строительство) жилого помещения или создание объекта индивидуального жилищного строительства по программе «Обеспечение доступным и комфортным жильем население МО Андреевское сельское поселение </a:t>
            </a:r>
            <a:r>
              <a:rPr lang="ru-RU" sz="2400" dirty="0" err="1" smtClean="0"/>
              <a:t>Судогодского</a:t>
            </a:r>
            <a:r>
              <a:rPr lang="ru-RU" sz="2400" dirty="0" smtClean="0"/>
              <a:t> района Владимирской области»,  молодой, многодетной  семье Спиридоновой Г.И..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/>
              <a:t>На территории поселения осуществляют  свою деятельность: ООО «</a:t>
            </a:r>
            <a:r>
              <a:rPr lang="ru-RU" dirty="0" err="1" smtClean="0"/>
              <a:t>ЛУКОЙЛ-Волганефтепродукт</a:t>
            </a:r>
            <a:r>
              <a:rPr lang="ru-RU" dirty="0" smtClean="0"/>
              <a:t>», ОАО «Горняк» и ООО «Капитал Магнезит»  (по разработке и добыче полезных ископаемых известняка и доломита, выпуска доломитовой муки),  ООО «Андреевский кирпичный завод», ПАО «Андреевский хлеб», ВНИИРТ (</a:t>
            </a:r>
            <a:r>
              <a:rPr lang="ru-RU" dirty="0" err="1" smtClean="0"/>
              <a:t>Судогодский</a:t>
            </a:r>
            <a:r>
              <a:rPr lang="ru-RU" dirty="0" smtClean="0"/>
              <a:t> </a:t>
            </a:r>
            <a:r>
              <a:rPr lang="ru-RU" dirty="0" err="1" smtClean="0"/>
              <a:t>метеополигон</a:t>
            </a:r>
            <a:r>
              <a:rPr lang="ru-RU" dirty="0" smtClean="0"/>
              <a:t>), ООО «</a:t>
            </a:r>
            <a:r>
              <a:rPr lang="ru-RU" dirty="0" err="1" smtClean="0"/>
              <a:t>Ротопласт</a:t>
            </a:r>
            <a:r>
              <a:rPr lang="ru-RU" dirty="0" smtClean="0"/>
              <a:t>».  Выпуск изоляционных материалов обеспечивает  </a:t>
            </a:r>
            <a:r>
              <a:rPr lang="ru-RU" dirty="0" err="1" smtClean="0"/>
              <a:t>предпринятие</a:t>
            </a:r>
            <a:r>
              <a:rPr lang="ru-RU" dirty="0" smtClean="0"/>
              <a:t> «</a:t>
            </a:r>
            <a:r>
              <a:rPr lang="ru-RU" dirty="0" err="1" smtClean="0"/>
              <a:t>Судогодская</a:t>
            </a:r>
            <a:r>
              <a:rPr lang="ru-RU" dirty="0" smtClean="0"/>
              <a:t> изоляция».  В сфере лесной промышленности -  ГКУ ВО «Андреевское лесничество», ООО «</a:t>
            </a:r>
            <a:r>
              <a:rPr lang="ru-RU" dirty="0" err="1" smtClean="0"/>
              <a:t>КовровЛесПром</a:t>
            </a:r>
            <a:r>
              <a:rPr lang="ru-RU" dirty="0" smtClean="0"/>
              <a:t>», частные организации по переработке древесины. В Красном Богатыре открыто производство по выпуску </a:t>
            </a:r>
            <a:r>
              <a:rPr lang="ru-RU" dirty="0" err="1" smtClean="0"/>
              <a:t>гофрокартона</a:t>
            </a:r>
            <a:r>
              <a:rPr lang="ru-RU" dirty="0" smtClean="0"/>
              <a:t>  ООО «</a:t>
            </a:r>
            <a:r>
              <a:rPr lang="ru-RU" dirty="0" err="1" smtClean="0"/>
              <a:t>Дримбокс</a:t>
            </a:r>
            <a:r>
              <a:rPr lang="ru-RU" dirty="0" smtClean="0"/>
              <a:t>».   Швейные цеха </a:t>
            </a:r>
            <a:r>
              <a:rPr lang="ru-RU" dirty="0" err="1" smtClean="0"/>
              <a:t>п.Болотский</a:t>
            </a:r>
            <a:r>
              <a:rPr lang="ru-RU" dirty="0" smtClean="0"/>
              <a:t>, п.Андреево, а также ИП в сфере торговли, коммунального и бытового обслуживания. </a:t>
            </a:r>
            <a:endParaRPr lang="ru-RU" dirty="0"/>
          </a:p>
        </p:txBody>
      </p:sp>
      <p:sp useBgFill="1"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i="1" dirty="0" smtClean="0"/>
              <a:t>Экономический сектор поселения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850106"/>
          </a:xfrm>
        </p:spPr>
        <p:txBody>
          <a:bodyPr>
            <a:normAutofit/>
          </a:bodyPr>
          <a:lstStyle/>
          <a:p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Данную функцию исполняет муниципальное казенное учреждение «Андреевский Центр имущественных отношений»:</a:t>
            </a:r>
          </a:p>
          <a:p>
            <a:r>
              <a:rPr lang="ru-RU" sz="1600" dirty="0" smtClean="0"/>
              <a:t>Согласно статьи 225 Гражданского кодекса Российской Федерации «Бесхозяйные вещи» поставлено на учет 2 объекта: здание и помещение по адресу, п.Андреево, ул.Железнодорожная, 43</a:t>
            </a:r>
          </a:p>
          <a:p>
            <a:r>
              <a:rPr lang="ru-RU" sz="1600" dirty="0" smtClean="0"/>
              <a:t>Заключено 13 договоров аренды муниципального имущества, для оказания жилищно-коммунальных услуг населению. </a:t>
            </a:r>
          </a:p>
          <a:p>
            <a:r>
              <a:rPr lang="ru-RU" sz="1600" dirty="0" smtClean="0"/>
              <a:t>Переданы на баланс в </a:t>
            </a:r>
            <a:r>
              <a:rPr lang="ru-RU" sz="1600" dirty="0" err="1" smtClean="0"/>
              <a:t>Судогодский</a:t>
            </a:r>
            <a:r>
              <a:rPr lang="ru-RU" sz="1600" dirty="0" smtClean="0"/>
              <a:t> район 4 объекта: </a:t>
            </a:r>
            <a:r>
              <a:rPr lang="ru-RU" sz="1600" b="1" dirty="0" smtClean="0"/>
              <a:t>тепловые сети </a:t>
            </a:r>
            <a:r>
              <a:rPr lang="ru-RU" sz="1600" dirty="0" smtClean="0"/>
              <a:t>протяженностью 1061 м, расположенные в п.Андреево; </a:t>
            </a:r>
            <a:r>
              <a:rPr lang="ru-RU" sz="1600" b="1" dirty="0" smtClean="0"/>
              <a:t>водонапорная башня</a:t>
            </a:r>
            <a:r>
              <a:rPr lang="ru-RU" sz="1600" dirty="0" smtClean="0"/>
              <a:t> </a:t>
            </a:r>
            <a:r>
              <a:rPr lang="ru-RU" sz="1600" b="1" dirty="0" smtClean="0"/>
              <a:t>с водораспределительной</a:t>
            </a:r>
            <a:r>
              <a:rPr lang="ru-RU" sz="1600" dirty="0" smtClean="0"/>
              <a:t> </a:t>
            </a:r>
            <a:r>
              <a:rPr lang="ru-RU" sz="1600" b="1" dirty="0" smtClean="0"/>
              <a:t>сетью</a:t>
            </a:r>
            <a:r>
              <a:rPr lang="ru-RU" sz="1600" dirty="0" smtClean="0"/>
              <a:t> поселок Красный Богатырь, </a:t>
            </a:r>
            <a:r>
              <a:rPr lang="ru-RU" sz="1600" b="1" dirty="0" smtClean="0"/>
              <a:t>водопровод</a:t>
            </a:r>
            <a:r>
              <a:rPr lang="ru-RU" sz="1600" dirty="0" smtClean="0"/>
              <a:t> протяженностью 20090 м, расположенный в поселке Андреево; </a:t>
            </a:r>
            <a:r>
              <a:rPr lang="ru-RU" sz="1600" b="1" dirty="0" smtClean="0"/>
              <a:t>водопроводные сети</a:t>
            </a:r>
            <a:r>
              <a:rPr lang="ru-RU" sz="1600" dirty="0" smtClean="0"/>
              <a:t> протяженность 8840 м, расположенные в поселке Андреево и поселке </a:t>
            </a:r>
            <a:r>
              <a:rPr lang="ru-RU" sz="1600" dirty="0" err="1" smtClean="0"/>
              <a:t>Болотский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	В связи с решением Совета </a:t>
            </a:r>
            <a:r>
              <a:rPr lang="ru-RU" sz="1600" dirty="0" err="1" smtClean="0"/>
              <a:t>взымается</a:t>
            </a:r>
            <a:r>
              <a:rPr lang="ru-RU" sz="1600" dirty="0" smtClean="0"/>
              <a:t> плата за пользование жилым помещением (плата за наем) для нанимателей жилых помещений по договорам социального найма муниципального жилищного фонда, в результате жителями (нанимателями) перечислено в бюджет </a:t>
            </a:r>
            <a:r>
              <a:rPr lang="ru-RU" sz="1600" b="1" dirty="0" smtClean="0"/>
              <a:t>1030 тыс. руб</a:t>
            </a:r>
            <a:r>
              <a:rPr lang="ru-RU" sz="1600" dirty="0" smtClean="0"/>
              <a:t>.,  данные средства направляются на финансирование работ по капитальному ремонту муниципальных квартир. </a:t>
            </a:r>
          </a:p>
          <a:p>
            <a:r>
              <a:rPr lang="ru-RU" sz="1600" dirty="0" smtClean="0"/>
              <a:t>Заключено 17 договоров социального найма жилого помещения.</a:t>
            </a:r>
            <a:endParaRPr lang="ru-RU" sz="1600" dirty="0"/>
          </a:p>
        </p:txBody>
      </p:sp>
      <p:sp useBgFill="1">
        <p:nvSpPr>
          <p:cNvPr id="5" name="Заголовок 3"/>
          <p:cNvSpPr txBox="1">
            <a:spLocks/>
          </p:cNvSpPr>
          <p:nvPr/>
        </p:nvSpPr>
        <p:spPr>
          <a:xfrm>
            <a:off x="428596" y="285728"/>
            <a:ext cx="857256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/>
              <a:t>Владение, пользование и распоряжение муниципальным имуществом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Завершено строительство газопровода сетей высокого и низкого давления в населенных пунктах с. Ликино и п. </a:t>
            </a:r>
            <a:r>
              <a:rPr lang="ru-RU" dirty="0" err="1" smtClean="0"/>
              <a:t>Тюрмировка</a:t>
            </a:r>
            <a:r>
              <a:rPr lang="ru-RU" dirty="0" smtClean="0"/>
              <a:t>. Производится подключение жилых домов (квартир) к  газораспределительным сетям. Выполнена ПСД для газификации муниципальных квартир МКД с. Ликино, п. </a:t>
            </a:r>
            <a:r>
              <a:rPr lang="ru-RU" dirty="0" err="1" smtClean="0"/>
              <a:t>Тюрмировка</a:t>
            </a:r>
            <a:r>
              <a:rPr lang="ru-RU" dirty="0" smtClean="0"/>
              <a:t> в 2023 году. </a:t>
            </a:r>
          </a:p>
          <a:p>
            <a:r>
              <a:rPr lang="ru-RU" dirty="0" smtClean="0"/>
              <a:t>Завершено строительство газопровода сетей высокого и низкого давления в с.Языково.</a:t>
            </a:r>
          </a:p>
          <a:p>
            <a:endParaRPr lang="ru-RU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430639"/>
            <a:ext cx="82296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dirty="0" smtClean="0"/>
              <a:t>Организация газоснабжения и теплоснабжения в границах сельского поселения</a:t>
            </a:r>
            <a:endParaRPr lang="ru-RU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xfrm>
            <a:off x="428596" y="0"/>
            <a:ext cx="82296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dirty="0" smtClean="0"/>
              <a:t>ИСПОЛНЕНИЕ БЮДЖЕТА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муниципального образования Андреевское сельское поселение за 2022 год</a:t>
            </a:r>
            <a:endParaRPr lang="ru-RU" sz="24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>
            <a:normAutofit fontScale="25000" lnSpcReduction="20000"/>
          </a:bodyPr>
          <a:lstStyle/>
          <a:p>
            <a:r>
              <a:rPr lang="ru-RU" sz="8800" dirty="0" smtClean="0"/>
              <a:t>Первоначальный объем доходов на 2022 год был принят с учетом нормативов отчислений доходов от уплаты налогов и платежей в местные бюджеты и утвержден </a:t>
            </a:r>
            <a:r>
              <a:rPr lang="ru-RU" sz="8800" b="1" dirty="0" smtClean="0"/>
              <a:t>в сумме 29 330,0 тыс.рублей.</a:t>
            </a:r>
            <a:r>
              <a:rPr lang="ru-RU" sz="8800" dirty="0" smtClean="0"/>
              <a:t> В результате внесения изменений и дополнений от 23.03.2022г. № 25/9, 12.07.2022г. № 38/13, 14.09.2022г. № 46/15, 26.10.2022г. № 48/16, 28.12.2022г. № 57/21 бюджет муниципального образования за 2022 год по доходам запланирован </a:t>
            </a:r>
            <a:r>
              <a:rPr lang="ru-RU" sz="8800" b="1" dirty="0" smtClean="0"/>
              <a:t>в сумме 37 341,2 тыс.рублей</a:t>
            </a:r>
            <a:r>
              <a:rPr lang="ru-RU" sz="8800" dirty="0" smtClean="0"/>
              <a:t>, или на </a:t>
            </a:r>
            <a:r>
              <a:rPr lang="ru-RU" sz="8800" b="1" dirty="0" smtClean="0"/>
              <a:t>27,3% </a:t>
            </a:r>
            <a:r>
              <a:rPr lang="ru-RU" sz="8800" dirty="0" smtClean="0"/>
              <a:t>больше от первоначального плана. Собственных доходов поступило </a:t>
            </a:r>
            <a:r>
              <a:rPr lang="ru-RU" sz="8800" b="1" dirty="0" smtClean="0"/>
              <a:t>15 033,2 тыс.рублей</a:t>
            </a:r>
            <a:r>
              <a:rPr lang="ru-RU" sz="8800" dirty="0" smtClean="0"/>
              <a:t>, которые составляют </a:t>
            </a:r>
            <a:r>
              <a:rPr lang="ru-RU" sz="8800" b="1" dirty="0" smtClean="0"/>
              <a:t>40,3 %</a:t>
            </a:r>
            <a:r>
              <a:rPr lang="ru-RU" sz="8800" dirty="0" smtClean="0"/>
              <a:t> от поступивших доходов за год, на  </a:t>
            </a:r>
            <a:r>
              <a:rPr lang="ru-RU" sz="8800" b="1" dirty="0" smtClean="0"/>
              <a:t>3%</a:t>
            </a:r>
            <a:r>
              <a:rPr lang="ru-RU" sz="8800" dirty="0" smtClean="0"/>
              <a:t> ниже  уровня 2021 года.</a:t>
            </a:r>
          </a:p>
          <a:p>
            <a:endParaRPr lang="ru-RU" sz="8800" dirty="0" smtClean="0"/>
          </a:p>
          <a:p>
            <a:endParaRPr lang="ru-RU" sz="8800" b="1" dirty="0" smtClean="0"/>
          </a:p>
          <a:p>
            <a:r>
              <a:rPr lang="ru-RU" sz="8800" dirty="0" smtClean="0"/>
              <a:t>Бюджет муниципального образования Андреевское сельское поселения </a:t>
            </a:r>
            <a:r>
              <a:rPr lang="ru-RU" sz="8800" dirty="0" err="1" smtClean="0"/>
              <a:t>Судогодского</a:t>
            </a:r>
            <a:r>
              <a:rPr lang="ru-RU" sz="8800" dirty="0" smtClean="0"/>
              <a:t> района Владимирской области за 2021 год исполнен </a:t>
            </a:r>
            <a:r>
              <a:rPr lang="ru-RU" sz="8800" b="1" dirty="0" smtClean="0"/>
              <a:t>по доходам в сумме  33 718,8 тыс.рублей</a:t>
            </a:r>
            <a:r>
              <a:rPr lang="ru-RU" sz="8800" dirty="0" smtClean="0"/>
              <a:t>, по </a:t>
            </a:r>
            <a:r>
              <a:rPr lang="ru-RU" sz="8800" b="1" dirty="0" smtClean="0"/>
              <a:t>расходам 32 408,8 тыс.рублей</a:t>
            </a:r>
            <a:r>
              <a:rPr lang="ru-RU" sz="8800" dirty="0" smtClean="0"/>
              <a:t>, </a:t>
            </a:r>
            <a:r>
              <a:rPr lang="ru-RU" sz="8800" dirty="0" err="1" smtClean="0"/>
              <a:t>профицит</a:t>
            </a:r>
            <a:r>
              <a:rPr lang="ru-RU" sz="8800" dirty="0" smtClean="0"/>
              <a:t> бюджета муниципального образования составил </a:t>
            </a:r>
            <a:r>
              <a:rPr lang="ru-RU" sz="8800" b="1" dirty="0" smtClean="0"/>
              <a:t>1 310,0 тыс.рублей.</a:t>
            </a:r>
          </a:p>
          <a:p>
            <a:pPr>
              <a:buNone/>
            </a:pPr>
            <a:r>
              <a:rPr lang="ru-RU" sz="4200" b="1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2200" dirty="0" smtClean="0"/>
              <a:t>В объеме бюджета сельского поселения финансовая помощь от других уровней бюджета составила  </a:t>
            </a:r>
            <a:r>
              <a:rPr lang="ru-RU" sz="2200" b="1" dirty="0" smtClean="0"/>
              <a:t>22 656,9 тыс.рублей или 59,7 % </a:t>
            </a:r>
            <a:r>
              <a:rPr lang="ru-RU" sz="2200" dirty="0" smtClean="0"/>
              <a:t>поступлений бюджета. По отношению к отчету 2021 года фактическое поступление безвозмездных поступлений </a:t>
            </a:r>
            <a:r>
              <a:rPr lang="ru-RU" sz="2200" b="1" dirty="0" smtClean="0"/>
              <a:t>увеличилось на 4 426,9 тыс.рублей.</a:t>
            </a:r>
          </a:p>
          <a:p>
            <a:r>
              <a:rPr lang="ru-RU" sz="2400" dirty="0" smtClean="0"/>
              <a:t>Налоговых и неналоговых доходов поступило в местный бюджет за 2022 год </a:t>
            </a:r>
            <a:r>
              <a:rPr lang="ru-RU" sz="2400" b="1" dirty="0" smtClean="0"/>
              <a:t>в сумме 15 033,2 тыс. рублей или 102,4 % </a:t>
            </a:r>
            <a:r>
              <a:rPr lang="ru-RU" sz="2400" dirty="0" smtClean="0"/>
              <a:t>к годовым назначениям.</a:t>
            </a:r>
          </a:p>
          <a:p>
            <a:r>
              <a:rPr lang="ru-RU" sz="2400" dirty="0" smtClean="0"/>
              <a:t>Налоговых доходов в бюджет муниципального образования в 2022 году поступило </a:t>
            </a:r>
            <a:r>
              <a:rPr lang="ru-RU" sz="2400" b="1" dirty="0" smtClean="0"/>
              <a:t>в сумме 13 576,1 тыс.рублей или 103,2% </a:t>
            </a:r>
            <a:r>
              <a:rPr lang="ru-RU" sz="2400" dirty="0" smtClean="0"/>
              <a:t>от утвержденных бюджетных назначений, от общего объема доходов составило </a:t>
            </a:r>
            <a:r>
              <a:rPr lang="ru-RU" sz="2400" b="1" dirty="0" smtClean="0"/>
              <a:t>36,4%. </a:t>
            </a:r>
            <a:r>
              <a:rPr lang="ru-RU" sz="2400" dirty="0" smtClean="0"/>
              <a:t>Поступление налоговых доходов в сравнении с 2021 годом уменьшилось </a:t>
            </a:r>
            <a:r>
              <a:rPr lang="ru-RU" sz="2400" b="1" dirty="0" smtClean="0"/>
              <a:t>на 0,4%.</a:t>
            </a:r>
          </a:p>
          <a:p>
            <a:endParaRPr lang="ru-RU" sz="2200" dirty="0" smtClean="0"/>
          </a:p>
          <a:p>
            <a:endParaRPr lang="ru-RU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dirty="0" smtClean="0"/>
              <a:t>ИСПОЛНЕНИЕ БЮДЖЕТА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муниципального образования Андреевское сельское поселение за 2022 год</a:t>
            </a:r>
            <a:endParaRPr lang="ru-RU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6879</TotalTime>
  <Words>1468</Words>
  <Application>Microsoft Office PowerPoint</Application>
  <PresentationFormat>Экран (4:3)</PresentationFormat>
  <Paragraphs>128</Paragraphs>
  <Slides>39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Arial Black</vt:lpstr>
      <vt:lpstr>Calibri</vt:lpstr>
      <vt:lpstr>Times New Roman</vt:lpstr>
      <vt:lpstr>Тема Office</vt:lpstr>
      <vt:lpstr>  ОТЧЕТ    администрации  муниципального образования  Андреевское сельское поселение  по итогам работы 2022 года. </vt:lpstr>
      <vt:lpstr>Презентация PowerPoint</vt:lpstr>
      <vt:lpstr>По социальному обслуживанию населения  была проведена следующая работа: Консультации 1235 (в т.ч. по вакцинации 872) Инструктаж по пожарной безопасности 234 Вручение справок о назначении субсидий – 55 Выдано гуманитарной помощи гражданам находящимся в трудной жизненной ситуации -170 Посещение граждан- 211 Оформление актов МБО-208 Помощь в оформлении документов на компенсацию за дрова  и субсидию за коммунальные услуги– 180 Отказ от оформления в дом-интернат -8 Помощь в оформлении в дом-интернат - 3 Вручение Новогодних подарков детям из многодетных, малообеспеченных семей, детям-инвалидам, матерям одиночкам – 260 Проведение клубов общения граждан 60+ - 49 заседаний (330чел.) Социальный рейс СДК д.Новая и СДК п.Кр.Богатырь – 32 Социальный рейс по домам с фельдшером – 24 Помощь в оформлении справок- 23 Сопровождение клиента – 18 Оформление в дом-интернат – 3 Поздравление юбиляров – 18 Помощь в оформлении на госпитализацию – 3 Подомовой обход- 41 Привлечение волонтеров - 1     </vt:lpstr>
      <vt:lpstr>Презентация PowerPoint</vt:lpstr>
      <vt:lpstr>Экономический сектор поселения </vt:lpstr>
      <vt:lpstr>Презентация PowerPoint</vt:lpstr>
      <vt:lpstr>Организация газоснабжения и теплоснабжения в границах сельского поселения</vt:lpstr>
      <vt:lpstr>ИСПОЛНЕНИЕ БЮДЖЕТА муниципального образования Андреевское сельское поселение за 2022 год</vt:lpstr>
      <vt:lpstr>ИСПОЛНЕНИЕ БЮДЖЕТА муниципального образования Андреевское сельское поселение за 2022 год</vt:lpstr>
      <vt:lpstr>Расходы бюджета</vt:lpstr>
      <vt:lpstr>Презентация PowerPoint</vt:lpstr>
      <vt:lpstr>Пожарная безопасность </vt:lpstr>
      <vt:lpstr>Пожарная безопасность </vt:lpstr>
      <vt:lpstr>Расходы в области национальной экономики</vt:lpstr>
      <vt:lpstr>Содержание автомобильных дорог общего пользования местного значения в населенных пунктах в зимний период</vt:lpstr>
      <vt:lpstr>Содержание автомобильных дорог общего пользования местного значения в населенных пунктах в зимний период</vt:lpstr>
      <vt:lpstr>Мероприятий по капитальному ремонту муниципального жилого фонда</vt:lpstr>
      <vt:lpstr>Мероприятий по капитальному ремонту муниципального жилого фонда</vt:lpstr>
      <vt:lpstr>Мероприятия в рамках благоустройства </vt:lpstr>
      <vt:lpstr>Мероприятия в рамках благоустройства </vt:lpstr>
      <vt:lpstr>Мероприятия в рамках благоустройства </vt:lpstr>
      <vt:lpstr>Мероприятия в рамках благоустройства </vt:lpstr>
      <vt:lpstr>Мероприятия в рамках благоустройства </vt:lpstr>
      <vt:lpstr>Мероприятия в рамках благоустройства </vt:lpstr>
      <vt:lpstr>Мероприятия в рамках благоустройства, ремонт дорог </vt:lpstr>
      <vt:lpstr>Мероприятия в рамках благоустройства </vt:lpstr>
      <vt:lpstr>Мероприятия в рамках благоустройства </vt:lpstr>
      <vt:lpstr>Мероприятия в рамках благоустройства </vt:lpstr>
      <vt:lpstr>Мероприятия в рамках благоустройства </vt:lpstr>
      <vt:lpstr>Расходы в рамках МЦП ” Энергосбережение”</vt:lpstr>
      <vt:lpstr>Расходы в рамках МЦП ” Энергосбережение”</vt:lpstr>
      <vt:lpstr>Расходы в рамках охраны окружающей среды </vt:lpstr>
      <vt:lpstr>Расходы в рамках охраны окружающей среды </vt:lpstr>
      <vt:lpstr>Расходы по ликвидации аварийных деревьев </vt:lpstr>
      <vt:lpstr>Презентация PowerPoint</vt:lpstr>
      <vt:lpstr>Расходы в области культуры</vt:lpstr>
      <vt:lpstr>Расходы в области физической культуры и спорта</vt:lpstr>
      <vt:lpstr>   </vt:lpstr>
      <vt:lpstr>   Благодарю за внимание и сотрудничество уважаемые коллеги!   </vt:lpstr>
    </vt:vector>
  </TitlesOfParts>
  <Company>Экономика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«Об итогах  социально-экономического  развития  МО «Судогодский район»  в 2013 году  и задачах на 2014 год»   28.03.2014 г. </dc:title>
  <dc:creator>Шибаева</dc:creator>
  <cp:lastModifiedBy>User</cp:lastModifiedBy>
  <cp:revision>1167</cp:revision>
  <dcterms:created xsi:type="dcterms:W3CDTF">2015-03-10T07:03:40Z</dcterms:created>
  <dcterms:modified xsi:type="dcterms:W3CDTF">2023-02-13T12:14:04Z</dcterms:modified>
</cp:coreProperties>
</file>